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firstCol>
    <a:la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lastRow>
    <a:fir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firstCol>
    <a:la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lastRow>
    <a:fir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firstCol>
    <a:la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lastRow>
    <a:fir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EAEAEA"/>
          </a:solidFill>
        </a:fill>
      </a:tcStyle>
    </a:band2H>
    <a:firstCol>
      <a:tcTxStyle b="on" i="off">
        <a:fontRef idx="major">
          <a:srgbClr val="EAEAEA"/>
        </a:fontRef>
        <a:srgbClr val="EAEA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EAEAEA"/>
          </a:solidFill>
        </a:fill>
      </a:tcStyle>
    </a:lastRow>
    <a:firstRow>
      <a:tcTxStyle b="on" i="off">
        <a:fontRef idx="major">
          <a:srgbClr val="EAEAEA"/>
        </a:fontRef>
        <a:srgbClr val="EAEAEA"/>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firstCol>
    <a:la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lastRow>
    <a:firstRow>
      <a:tcTxStyle b="on" i="off">
        <a:fontRef idx="maj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1">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4" name="Shape 224"/>
          <p:cNvSpPr/>
          <p:nvPr>
            <p:ph type="sldImg"/>
          </p:nvPr>
        </p:nvSpPr>
        <p:spPr>
          <a:xfrm>
            <a:off x="1143000" y="685800"/>
            <a:ext cx="4572000" cy="3429000"/>
          </a:xfrm>
          <a:prstGeom prst="rect">
            <a:avLst/>
          </a:prstGeom>
        </p:spPr>
        <p:txBody>
          <a:bodyPr/>
          <a:lstStyle/>
          <a:p>
            <a:pPr/>
          </a:p>
        </p:txBody>
      </p:sp>
      <p:sp>
        <p:nvSpPr>
          <p:cNvPr id="225" name="Shape 2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grpSp>
        <p:nvGrpSpPr>
          <p:cNvPr id="144" name="Group"/>
          <p:cNvGrpSpPr/>
          <p:nvPr/>
        </p:nvGrpSpPr>
        <p:grpSpPr>
          <a:xfrm>
            <a:off x="-3175" y="0"/>
            <a:ext cx="9147176" cy="6867525"/>
            <a:chOff x="0" y="0"/>
            <a:chExt cx="9147175" cy="6867525"/>
          </a:xfrm>
        </p:grpSpPr>
        <p:grpSp>
          <p:nvGrpSpPr>
            <p:cNvPr id="141" name="Group"/>
            <p:cNvGrpSpPr/>
            <p:nvPr/>
          </p:nvGrpSpPr>
          <p:grpSpPr>
            <a:xfrm>
              <a:off x="0" y="0"/>
              <a:ext cx="9067800" cy="6867525"/>
              <a:chOff x="0" y="0"/>
              <a:chExt cx="9067800" cy="6867525"/>
            </a:xfrm>
          </p:grpSpPr>
          <p:sp>
            <p:nvSpPr>
              <p:cNvPr id="81" name="Rectangle"/>
              <p:cNvSpPr/>
              <p:nvPr/>
            </p:nvSpPr>
            <p:spPr>
              <a:xfrm>
                <a:off x="0" y="0"/>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2" name="Rectangle"/>
              <p:cNvSpPr/>
              <p:nvPr/>
            </p:nvSpPr>
            <p:spPr>
              <a:xfrm>
                <a:off x="15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3" name="Rectangle"/>
              <p:cNvSpPr/>
              <p:nvPr/>
            </p:nvSpPr>
            <p:spPr>
              <a:xfrm>
                <a:off x="30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4" name="Rectangle"/>
              <p:cNvSpPr/>
              <p:nvPr/>
            </p:nvSpPr>
            <p:spPr>
              <a:xfrm>
                <a:off x="45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5" name="Rectangle"/>
              <p:cNvSpPr/>
              <p:nvPr/>
            </p:nvSpPr>
            <p:spPr>
              <a:xfrm>
                <a:off x="60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6" name="Rectangle"/>
              <p:cNvSpPr/>
              <p:nvPr/>
            </p:nvSpPr>
            <p:spPr>
              <a:xfrm>
                <a:off x="76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7" name="Rectangle"/>
              <p:cNvSpPr/>
              <p:nvPr/>
            </p:nvSpPr>
            <p:spPr>
              <a:xfrm>
                <a:off x="91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8" name="Rectangle"/>
              <p:cNvSpPr/>
              <p:nvPr/>
            </p:nvSpPr>
            <p:spPr>
              <a:xfrm>
                <a:off x="106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9" name="Rectangle"/>
              <p:cNvSpPr/>
              <p:nvPr/>
            </p:nvSpPr>
            <p:spPr>
              <a:xfrm>
                <a:off x="121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0" name="Rectangle"/>
              <p:cNvSpPr/>
              <p:nvPr/>
            </p:nvSpPr>
            <p:spPr>
              <a:xfrm>
                <a:off x="137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1" name="Rectangle"/>
              <p:cNvSpPr/>
              <p:nvPr/>
            </p:nvSpPr>
            <p:spPr>
              <a:xfrm>
                <a:off x="1524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2" name="Rectangle"/>
              <p:cNvSpPr/>
              <p:nvPr/>
            </p:nvSpPr>
            <p:spPr>
              <a:xfrm>
                <a:off x="1676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3" name="Rectangle"/>
              <p:cNvSpPr/>
              <p:nvPr/>
            </p:nvSpPr>
            <p:spPr>
              <a:xfrm>
                <a:off x="1828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4" name="Rectangle"/>
              <p:cNvSpPr/>
              <p:nvPr/>
            </p:nvSpPr>
            <p:spPr>
              <a:xfrm>
                <a:off x="1981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5" name="Rectangle"/>
              <p:cNvSpPr/>
              <p:nvPr/>
            </p:nvSpPr>
            <p:spPr>
              <a:xfrm>
                <a:off x="2133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6" name="Rectangle"/>
              <p:cNvSpPr/>
              <p:nvPr/>
            </p:nvSpPr>
            <p:spPr>
              <a:xfrm>
                <a:off x="2286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7" name="Rectangle"/>
              <p:cNvSpPr/>
              <p:nvPr/>
            </p:nvSpPr>
            <p:spPr>
              <a:xfrm>
                <a:off x="2438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8" name="Rectangle"/>
              <p:cNvSpPr/>
              <p:nvPr/>
            </p:nvSpPr>
            <p:spPr>
              <a:xfrm>
                <a:off x="2590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9" name="Rectangle"/>
              <p:cNvSpPr/>
              <p:nvPr/>
            </p:nvSpPr>
            <p:spPr>
              <a:xfrm>
                <a:off x="2743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0" name="Rectangle"/>
              <p:cNvSpPr/>
              <p:nvPr/>
            </p:nvSpPr>
            <p:spPr>
              <a:xfrm>
                <a:off x="2895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1" name="Rectangle"/>
              <p:cNvSpPr/>
              <p:nvPr/>
            </p:nvSpPr>
            <p:spPr>
              <a:xfrm>
                <a:off x="3048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2" name="Rectangle"/>
              <p:cNvSpPr/>
              <p:nvPr/>
            </p:nvSpPr>
            <p:spPr>
              <a:xfrm>
                <a:off x="3200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3" name="Rectangle"/>
              <p:cNvSpPr/>
              <p:nvPr/>
            </p:nvSpPr>
            <p:spPr>
              <a:xfrm>
                <a:off x="3352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4" name="Rectangle"/>
              <p:cNvSpPr/>
              <p:nvPr/>
            </p:nvSpPr>
            <p:spPr>
              <a:xfrm>
                <a:off x="3505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5" name="Rectangle"/>
              <p:cNvSpPr/>
              <p:nvPr/>
            </p:nvSpPr>
            <p:spPr>
              <a:xfrm>
                <a:off x="3657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6" name="Rectangle"/>
              <p:cNvSpPr/>
              <p:nvPr/>
            </p:nvSpPr>
            <p:spPr>
              <a:xfrm>
                <a:off x="3810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7" name="Rectangle"/>
              <p:cNvSpPr/>
              <p:nvPr/>
            </p:nvSpPr>
            <p:spPr>
              <a:xfrm>
                <a:off x="396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8" name="Rectangle"/>
              <p:cNvSpPr/>
              <p:nvPr/>
            </p:nvSpPr>
            <p:spPr>
              <a:xfrm>
                <a:off x="411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9" name="Rectangle"/>
              <p:cNvSpPr/>
              <p:nvPr/>
            </p:nvSpPr>
            <p:spPr>
              <a:xfrm>
                <a:off x="426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0" name="Rectangle"/>
              <p:cNvSpPr/>
              <p:nvPr/>
            </p:nvSpPr>
            <p:spPr>
              <a:xfrm>
                <a:off x="441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1" name="Rectangle"/>
              <p:cNvSpPr/>
              <p:nvPr/>
            </p:nvSpPr>
            <p:spPr>
              <a:xfrm>
                <a:off x="457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2" name="Rectangle"/>
              <p:cNvSpPr/>
              <p:nvPr/>
            </p:nvSpPr>
            <p:spPr>
              <a:xfrm>
                <a:off x="472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3" name="Rectangle"/>
              <p:cNvSpPr/>
              <p:nvPr/>
            </p:nvSpPr>
            <p:spPr>
              <a:xfrm>
                <a:off x="487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4" name="Rectangle"/>
              <p:cNvSpPr/>
              <p:nvPr/>
            </p:nvSpPr>
            <p:spPr>
              <a:xfrm>
                <a:off x="502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5" name="Rectangle"/>
              <p:cNvSpPr/>
              <p:nvPr/>
            </p:nvSpPr>
            <p:spPr>
              <a:xfrm>
                <a:off x="518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6" name="Rectangle"/>
              <p:cNvSpPr/>
              <p:nvPr/>
            </p:nvSpPr>
            <p:spPr>
              <a:xfrm>
                <a:off x="5334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7" name="Rectangle"/>
              <p:cNvSpPr/>
              <p:nvPr/>
            </p:nvSpPr>
            <p:spPr>
              <a:xfrm>
                <a:off x="5486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8" name="Rectangle"/>
              <p:cNvSpPr/>
              <p:nvPr/>
            </p:nvSpPr>
            <p:spPr>
              <a:xfrm>
                <a:off x="5638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9" name="Rectangle"/>
              <p:cNvSpPr/>
              <p:nvPr/>
            </p:nvSpPr>
            <p:spPr>
              <a:xfrm>
                <a:off x="5791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0" name="Rectangle"/>
              <p:cNvSpPr/>
              <p:nvPr/>
            </p:nvSpPr>
            <p:spPr>
              <a:xfrm>
                <a:off x="5943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1" name="Rectangle"/>
              <p:cNvSpPr/>
              <p:nvPr/>
            </p:nvSpPr>
            <p:spPr>
              <a:xfrm>
                <a:off x="6096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2" name="Rectangle"/>
              <p:cNvSpPr/>
              <p:nvPr/>
            </p:nvSpPr>
            <p:spPr>
              <a:xfrm>
                <a:off x="6248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3" name="Rectangle"/>
              <p:cNvSpPr/>
              <p:nvPr/>
            </p:nvSpPr>
            <p:spPr>
              <a:xfrm>
                <a:off x="6400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4" name="Rectangle"/>
              <p:cNvSpPr/>
              <p:nvPr/>
            </p:nvSpPr>
            <p:spPr>
              <a:xfrm>
                <a:off x="6553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5" name="Rectangle"/>
              <p:cNvSpPr/>
              <p:nvPr/>
            </p:nvSpPr>
            <p:spPr>
              <a:xfrm>
                <a:off x="6705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6" name="Rectangle"/>
              <p:cNvSpPr/>
              <p:nvPr/>
            </p:nvSpPr>
            <p:spPr>
              <a:xfrm>
                <a:off x="6858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7" name="Rectangle"/>
              <p:cNvSpPr/>
              <p:nvPr/>
            </p:nvSpPr>
            <p:spPr>
              <a:xfrm>
                <a:off x="7010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8" name="Rectangle"/>
              <p:cNvSpPr/>
              <p:nvPr/>
            </p:nvSpPr>
            <p:spPr>
              <a:xfrm>
                <a:off x="7162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9" name="Rectangle"/>
              <p:cNvSpPr/>
              <p:nvPr/>
            </p:nvSpPr>
            <p:spPr>
              <a:xfrm>
                <a:off x="7315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0" name="Rectangle"/>
              <p:cNvSpPr/>
              <p:nvPr/>
            </p:nvSpPr>
            <p:spPr>
              <a:xfrm>
                <a:off x="7467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1" name="Rectangle"/>
              <p:cNvSpPr/>
              <p:nvPr/>
            </p:nvSpPr>
            <p:spPr>
              <a:xfrm>
                <a:off x="7620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2" name="Rectangle"/>
              <p:cNvSpPr/>
              <p:nvPr/>
            </p:nvSpPr>
            <p:spPr>
              <a:xfrm>
                <a:off x="777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3" name="Rectangle"/>
              <p:cNvSpPr/>
              <p:nvPr/>
            </p:nvSpPr>
            <p:spPr>
              <a:xfrm>
                <a:off x="792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4" name="Rectangle"/>
              <p:cNvSpPr/>
              <p:nvPr/>
            </p:nvSpPr>
            <p:spPr>
              <a:xfrm>
                <a:off x="807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5" name="Rectangle"/>
              <p:cNvSpPr/>
              <p:nvPr/>
            </p:nvSpPr>
            <p:spPr>
              <a:xfrm>
                <a:off x="822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6" name="Rectangle"/>
              <p:cNvSpPr/>
              <p:nvPr/>
            </p:nvSpPr>
            <p:spPr>
              <a:xfrm>
                <a:off x="838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7" name="Rectangle"/>
              <p:cNvSpPr/>
              <p:nvPr/>
            </p:nvSpPr>
            <p:spPr>
              <a:xfrm>
                <a:off x="853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8" name="Rectangle"/>
              <p:cNvSpPr/>
              <p:nvPr/>
            </p:nvSpPr>
            <p:spPr>
              <a:xfrm>
                <a:off x="868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9" name="Rectangle"/>
              <p:cNvSpPr/>
              <p:nvPr/>
            </p:nvSpPr>
            <p:spPr>
              <a:xfrm>
                <a:off x="883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40" name="Rectangle"/>
              <p:cNvSpPr/>
              <p:nvPr/>
            </p:nvSpPr>
            <p:spPr>
              <a:xfrm>
                <a:off x="899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grpSp>
        <p:sp>
          <p:nvSpPr>
            <p:cNvPr id="142" name="Rectangle"/>
            <p:cNvSpPr/>
            <p:nvPr/>
          </p:nvSpPr>
          <p:spPr>
            <a:xfrm>
              <a:off x="684212" y="0"/>
              <a:ext cx="8462963" cy="6858000"/>
            </a:xfrm>
            <a:prstGeom prst="rect">
              <a:avLst/>
            </a:prstGeom>
            <a:solidFill>
              <a:schemeClr val="accent1">
                <a:lumOff val="44000"/>
                <a:alpha val="50195"/>
              </a:schemeClr>
            </a:solidFill>
            <a:ln w="12700" cap="flat">
              <a:noFill/>
              <a:miter lim="400000"/>
            </a:ln>
            <a:effectLst/>
          </p:spPr>
          <p:txBody>
            <a:bodyPr wrap="square" lIns="45719" tIns="45719" rIns="45719" bIns="45719" numCol="1" anchor="ctr">
              <a:noAutofit/>
            </a:bodyPr>
            <a:lstStyle/>
            <a:p>
              <a:pPr>
                <a:defRPr sz="1800"/>
              </a:pPr>
            </a:p>
          </p:txBody>
        </p:sp>
        <p:sp>
          <p:nvSpPr>
            <p:cNvPr id="143" name="Rectangle"/>
            <p:cNvSpPr/>
            <p:nvPr/>
          </p:nvSpPr>
          <p:spPr>
            <a:xfrm>
              <a:off x="3174" y="0"/>
              <a:ext cx="9144002" cy="509588"/>
            </a:xfrm>
            <a:prstGeom prst="rect">
              <a:avLst/>
            </a:prstGeom>
            <a:solidFill>
              <a:srgbClr val="336699">
                <a:alpha val="50195"/>
              </a:srgbClr>
            </a:solidFill>
            <a:ln w="12700" cap="flat">
              <a:noFill/>
              <a:miter lim="400000"/>
            </a:ln>
            <a:effectLst/>
          </p:spPr>
          <p:txBody>
            <a:bodyPr wrap="square" lIns="45719" tIns="45719" rIns="45719" bIns="45719" numCol="1" anchor="ctr">
              <a:noAutofit/>
            </a:bodyPr>
            <a:lstStyle/>
            <a:p>
              <a:pPr>
                <a:defRPr sz="1800"/>
              </a:pPr>
            </a:p>
          </p:txBody>
        </p:sp>
      </p:grpSp>
      <p:sp>
        <p:nvSpPr>
          <p:cNvPr id="145" name="Rectangle"/>
          <p:cNvSpPr/>
          <p:nvPr/>
        </p:nvSpPr>
        <p:spPr>
          <a:xfrm>
            <a:off x="3505200" y="2590800"/>
            <a:ext cx="4892675" cy="76200"/>
          </a:xfrm>
          <a:prstGeom prst="rect">
            <a:avLst/>
          </a:prstGeom>
          <a:solidFill>
            <a:srgbClr val="336699">
              <a:alpha val="50195"/>
            </a:srgbClr>
          </a:solidFill>
          <a:ln w="12700">
            <a:miter lim="400000"/>
          </a:ln>
        </p:spPr>
        <p:txBody>
          <a:bodyPr lIns="45719" rIns="45719" anchor="ctr"/>
          <a:lstStyle/>
          <a:p>
            <a:pPr algn="ctr">
              <a:defRPr sz="1800"/>
            </a:pPr>
          </a:p>
        </p:txBody>
      </p:sp>
      <p:sp>
        <p:nvSpPr>
          <p:cNvPr id="146" name="Title Text"/>
          <p:cNvSpPr txBox="1"/>
          <p:nvPr>
            <p:ph type="title"/>
          </p:nvPr>
        </p:nvSpPr>
        <p:spPr>
          <a:xfrm>
            <a:off x="1219200" y="990600"/>
            <a:ext cx="6705600" cy="633413"/>
          </a:xfrm>
          <a:prstGeom prst="rect">
            <a:avLst/>
          </a:prstGeom>
        </p:spPr>
        <p:txBody>
          <a:bodyPr>
            <a:normAutofit fontScale="100000" lnSpcReduction="0"/>
          </a:bodyPr>
          <a:lstStyle/>
          <a:p>
            <a:pPr/>
            <a:r>
              <a:t>Title Text</a:t>
            </a:r>
          </a:p>
        </p:txBody>
      </p:sp>
      <p:sp>
        <p:nvSpPr>
          <p:cNvPr id="147" name="Body Level One…"/>
          <p:cNvSpPr txBox="1"/>
          <p:nvPr>
            <p:ph type="body" idx="1"/>
          </p:nvPr>
        </p:nvSpPr>
        <p:spPr>
          <a:xfrm>
            <a:off x="1828800" y="1905000"/>
            <a:ext cx="6934200" cy="4191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xfrm>
            <a:off x="8156292" y="6398260"/>
            <a:ext cx="301909" cy="30734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grpSp>
        <p:nvGrpSpPr>
          <p:cNvPr id="217" name="Group"/>
          <p:cNvGrpSpPr/>
          <p:nvPr/>
        </p:nvGrpSpPr>
        <p:grpSpPr>
          <a:xfrm>
            <a:off x="1219199" y="-9525"/>
            <a:ext cx="7924801" cy="6867525"/>
            <a:chOff x="0" y="0"/>
            <a:chExt cx="7924800" cy="6867525"/>
          </a:xfrm>
        </p:grpSpPr>
        <p:sp>
          <p:nvSpPr>
            <p:cNvPr id="155" name="Rectangle"/>
            <p:cNvSpPr/>
            <p:nvPr/>
          </p:nvSpPr>
          <p:spPr>
            <a:xfrm>
              <a:off x="-1" y="0"/>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6" name="Rectangle"/>
            <p:cNvSpPr/>
            <p:nvPr/>
          </p:nvSpPr>
          <p:spPr>
            <a:xfrm>
              <a:off x="1320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7" name="Rectangle"/>
            <p:cNvSpPr/>
            <p:nvPr/>
          </p:nvSpPr>
          <p:spPr>
            <a:xfrm>
              <a:off x="2640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8" name="Rectangle"/>
            <p:cNvSpPr/>
            <p:nvPr/>
          </p:nvSpPr>
          <p:spPr>
            <a:xfrm>
              <a:off x="39747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9" name="Rectangle"/>
            <p:cNvSpPr/>
            <p:nvPr/>
          </p:nvSpPr>
          <p:spPr>
            <a:xfrm>
              <a:off x="52813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0" name="Rectangle"/>
            <p:cNvSpPr/>
            <p:nvPr/>
          </p:nvSpPr>
          <p:spPr>
            <a:xfrm>
              <a:off x="66017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1" name="Rectangle"/>
            <p:cNvSpPr/>
            <p:nvPr/>
          </p:nvSpPr>
          <p:spPr>
            <a:xfrm>
              <a:off x="79220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2" name="Rectangle"/>
            <p:cNvSpPr/>
            <p:nvPr/>
          </p:nvSpPr>
          <p:spPr>
            <a:xfrm>
              <a:off x="9242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3" name="Rectangle"/>
            <p:cNvSpPr/>
            <p:nvPr/>
          </p:nvSpPr>
          <p:spPr>
            <a:xfrm>
              <a:off x="10562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4" name="Rectangle"/>
            <p:cNvSpPr/>
            <p:nvPr/>
          </p:nvSpPr>
          <p:spPr>
            <a:xfrm>
              <a:off x="1189682"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5" name="Rectangle"/>
            <p:cNvSpPr/>
            <p:nvPr/>
          </p:nvSpPr>
          <p:spPr>
            <a:xfrm>
              <a:off x="132034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6" name="Rectangle"/>
            <p:cNvSpPr/>
            <p:nvPr/>
          </p:nvSpPr>
          <p:spPr>
            <a:xfrm>
              <a:off x="1452375"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7" name="Rectangle"/>
            <p:cNvSpPr/>
            <p:nvPr/>
          </p:nvSpPr>
          <p:spPr>
            <a:xfrm>
              <a:off x="158440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8" name="Rectangle"/>
            <p:cNvSpPr/>
            <p:nvPr/>
          </p:nvSpPr>
          <p:spPr>
            <a:xfrm>
              <a:off x="17164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9" name="Rectangle"/>
            <p:cNvSpPr/>
            <p:nvPr/>
          </p:nvSpPr>
          <p:spPr>
            <a:xfrm>
              <a:off x="18484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0" name="Rectangle"/>
            <p:cNvSpPr/>
            <p:nvPr/>
          </p:nvSpPr>
          <p:spPr>
            <a:xfrm>
              <a:off x="198188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1" name="Rectangle"/>
            <p:cNvSpPr/>
            <p:nvPr/>
          </p:nvSpPr>
          <p:spPr>
            <a:xfrm>
              <a:off x="211254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2" name="Rectangle"/>
            <p:cNvSpPr/>
            <p:nvPr/>
          </p:nvSpPr>
          <p:spPr>
            <a:xfrm>
              <a:off x="224458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3" name="Rectangle"/>
            <p:cNvSpPr/>
            <p:nvPr/>
          </p:nvSpPr>
          <p:spPr>
            <a:xfrm>
              <a:off x="237661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4" name="Rectangle"/>
            <p:cNvSpPr/>
            <p:nvPr/>
          </p:nvSpPr>
          <p:spPr>
            <a:xfrm>
              <a:off x="250864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5" name="Rectangle"/>
            <p:cNvSpPr/>
            <p:nvPr/>
          </p:nvSpPr>
          <p:spPr>
            <a:xfrm>
              <a:off x="264068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6" name="Rectangle"/>
            <p:cNvSpPr/>
            <p:nvPr/>
          </p:nvSpPr>
          <p:spPr>
            <a:xfrm>
              <a:off x="277271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7" name="Rectangle"/>
            <p:cNvSpPr/>
            <p:nvPr/>
          </p:nvSpPr>
          <p:spPr>
            <a:xfrm>
              <a:off x="290475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8" name="Rectangle"/>
            <p:cNvSpPr/>
            <p:nvPr/>
          </p:nvSpPr>
          <p:spPr>
            <a:xfrm>
              <a:off x="303678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9" name="Rectangle"/>
            <p:cNvSpPr/>
            <p:nvPr/>
          </p:nvSpPr>
          <p:spPr>
            <a:xfrm>
              <a:off x="316881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0" name="Rectangle"/>
            <p:cNvSpPr/>
            <p:nvPr/>
          </p:nvSpPr>
          <p:spPr>
            <a:xfrm>
              <a:off x="3300853" y="9525"/>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1" name="Rectangle"/>
            <p:cNvSpPr/>
            <p:nvPr/>
          </p:nvSpPr>
          <p:spPr>
            <a:xfrm>
              <a:off x="3431512"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2" name="Rectangle"/>
            <p:cNvSpPr/>
            <p:nvPr/>
          </p:nvSpPr>
          <p:spPr>
            <a:xfrm>
              <a:off x="3564922"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3" name="Rectangle"/>
            <p:cNvSpPr/>
            <p:nvPr/>
          </p:nvSpPr>
          <p:spPr>
            <a:xfrm>
              <a:off x="369695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4" name="Rectangle"/>
            <p:cNvSpPr/>
            <p:nvPr/>
          </p:nvSpPr>
          <p:spPr>
            <a:xfrm>
              <a:off x="382899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5" name="Rectangle"/>
            <p:cNvSpPr/>
            <p:nvPr/>
          </p:nvSpPr>
          <p:spPr>
            <a:xfrm>
              <a:off x="396102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6" name="Rectangle"/>
            <p:cNvSpPr/>
            <p:nvPr/>
          </p:nvSpPr>
          <p:spPr>
            <a:xfrm>
              <a:off x="409305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7" name="Rectangle"/>
            <p:cNvSpPr/>
            <p:nvPr/>
          </p:nvSpPr>
          <p:spPr>
            <a:xfrm>
              <a:off x="422371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8" name="Rectangle"/>
            <p:cNvSpPr/>
            <p:nvPr/>
          </p:nvSpPr>
          <p:spPr>
            <a:xfrm>
              <a:off x="435712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9" name="Rectangle"/>
            <p:cNvSpPr/>
            <p:nvPr/>
          </p:nvSpPr>
          <p:spPr>
            <a:xfrm>
              <a:off x="448916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0" name="Rectangle"/>
            <p:cNvSpPr/>
            <p:nvPr/>
          </p:nvSpPr>
          <p:spPr>
            <a:xfrm>
              <a:off x="462119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1" name="Rectangle"/>
            <p:cNvSpPr/>
            <p:nvPr/>
          </p:nvSpPr>
          <p:spPr>
            <a:xfrm>
              <a:off x="475322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2" name="Rectangle"/>
            <p:cNvSpPr/>
            <p:nvPr/>
          </p:nvSpPr>
          <p:spPr>
            <a:xfrm>
              <a:off x="488526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3" name="Rectangle"/>
            <p:cNvSpPr/>
            <p:nvPr/>
          </p:nvSpPr>
          <p:spPr>
            <a:xfrm>
              <a:off x="501867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4" name="Rectangle"/>
            <p:cNvSpPr/>
            <p:nvPr/>
          </p:nvSpPr>
          <p:spPr>
            <a:xfrm>
              <a:off x="5149332"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5" name="Rectangle"/>
            <p:cNvSpPr/>
            <p:nvPr/>
          </p:nvSpPr>
          <p:spPr>
            <a:xfrm>
              <a:off x="528136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6" name="Rectangle"/>
            <p:cNvSpPr/>
            <p:nvPr/>
          </p:nvSpPr>
          <p:spPr>
            <a:xfrm>
              <a:off x="541340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7" name="Rectangle"/>
            <p:cNvSpPr/>
            <p:nvPr/>
          </p:nvSpPr>
          <p:spPr>
            <a:xfrm>
              <a:off x="55454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8" name="Rectangle"/>
            <p:cNvSpPr/>
            <p:nvPr/>
          </p:nvSpPr>
          <p:spPr>
            <a:xfrm>
              <a:off x="56774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9" name="Rectangle"/>
            <p:cNvSpPr/>
            <p:nvPr/>
          </p:nvSpPr>
          <p:spPr>
            <a:xfrm>
              <a:off x="5810878"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0" name="Rectangle"/>
            <p:cNvSpPr/>
            <p:nvPr/>
          </p:nvSpPr>
          <p:spPr>
            <a:xfrm>
              <a:off x="594153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1" name="Rectangle"/>
            <p:cNvSpPr/>
            <p:nvPr/>
          </p:nvSpPr>
          <p:spPr>
            <a:xfrm>
              <a:off x="607357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2" name="Rectangle"/>
            <p:cNvSpPr/>
            <p:nvPr/>
          </p:nvSpPr>
          <p:spPr>
            <a:xfrm>
              <a:off x="620560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3" name="Rectangle"/>
            <p:cNvSpPr/>
            <p:nvPr/>
          </p:nvSpPr>
          <p:spPr>
            <a:xfrm>
              <a:off x="63376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4" name="Rectangle"/>
            <p:cNvSpPr/>
            <p:nvPr/>
          </p:nvSpPr>
          <p:spPr>
            <a:xfrm>
              <a:off x="64696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5" name="Rectangle"/>
            <p:cNvSpPr/>
            <p:nvPr/>
          </p:nvSpPr>
          <p:spPr>
            <a:xfrm>
              <a:off x="660308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6" name="Rectangle"/>
            <p:cNvSpPr/>
            <p:nvPr/>
          </p:nvSpPr>
          <p:spPr>
            <a:xfrm>
              <a:off x="6733741"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7" name="Rectangle"/>
            <p:cNvSpPr/>
            <p:nvPr/>
          </p:nvSpPr>
          <p:spPr>
            <a:xfrm>
              <a:off x="6865776"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8" name="Rectangle"/>
            <p:cNvSpPr/>
            <p:nvPr/>
          </p:nvSpPr>
          <p:spPr>
            <a:xfrm>
              <a:off x="699781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9" name="Rectangle"/>
            <p:cNvSpPr/>
            <p:nvPr/>
          </p:nvSpPr>
          <p:spPr>
            <a:xfrm>
              <a:off x="71298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0" name="Rectangle"/>
            <p:cNvSpPr/>
            <p:nvPr/>
          </p:nvSpPr>
          <p:spPr>
            <a:xfrm>
              <a:off x="72618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1" name="Rectangle"/>
            <p:cNvSpPr/>
            <p:nvPr/>
          </p:nvSpPr>
          <p:spPr>
            <a:xfrm>
              <a:off x="7393913"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2" name="Rectangle"/>
            <p:cNvSpPr/>
            <p:nvPr/>
          </p:nvSpPr>
          <p:spPr>
            <a:xfrm>
              <a:off x="752594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3" name="Rectangle"/>
            <p:cNvSpPr/>
            <p:nvPr/>
          </p:nvSpPr>
          <p:spPr>
            <a:xfrm>
              <a:off x="765798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4" name="Rectangle"/>
            <p:cNvSpPr/>
            <p:nvPr/>
          </p:nvSpPr>
          <p:spPr>
            <a:xfrm>
              <a:off x="779001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5" name="Rectangle"/>
            <p:cNvSpPr/>
            <p:nvPr/>
          </p:nvSpPr>
          <p:spPr>
            <a:xfrm>
              <a:off x="592778" y="0"/>
              <a:ext cx="7332022" cy="6858000"/>
            </a:xfrm>
            <a:prstGeom prst="rect">
              <a:avLst/>
            </a:prstGeom>
            <a:solidFill>
              <a:schemeClr val="accent1">
                <a:lumOff val="44000"/>
                <a:alpha val="50195"/>
              </a:schemeClr>
            </a:solidFill>
            <a:ln w="12700" cap="flat">
              <a:noFill/>
              <a:miter lim="400000"/>
            </a:ln>
            <a:effectLst/>
          </p:spPr>
          <p:txBody>
            <a:bodyPr wrap="square" lIns="45719" tIns="45719" rIns="45719" bIns="45719" numCol="1" anchor="ctr">
              <a:noAutofit/>
            </a:bodyPr>
            <a:lstStyle/>
            <a:p>
              <a:pPr>
                <a:defRPr sz="1800"/>
              </a:pPr>
            </a:p>
          </p:txBody>
        </p:sp>
        <p:sp>
          <p:nvSpPr>
            <p:cNvPr id="216" name="Rectangle"/>
            <p:cNvSpPr/>
            <p:nvPr/>
          </p:nvSpPr>
          <p:spPr>
            <a:xfrm>
              <a:off x="-1" y="1716087"/>
              <a:ext cx="6021309" cy="74613"/>
            </a:xfrm>
            <a:prstGeom prst="rect">
              <a:avLst/>
            </a:prstGeom>
            <a:solidFill>
              <a:srgbClr val="336699">
                <a:alpha val="50195"/>
              </a:srgbClr>
            </a:solidFill>
            <a:ln w="12700" cap="flat">
              <a:noFill/>
              <a:miter lim="400000"/>
            </a:ln>
            <a:effectLst/>
          </p:spPr>
          <p:txBody>
            <a:bodyPr wrap="square" lIns="45719" tIns="45719" rIns="45719" bIns="45719" numCol="1" anchor="ctr">
              <a:noAutofit/>
            </a:bodyPr>
            <a:lstStyle/>
            <a:p>
              <a:pPr>
                <a:defRPr sz="1800"/>
              </a:pPr>
            </a:p>
          </p:txBody>
        </p:sp>
      </p:grpSp>
      <p:sp>
        <p:nvSpPr>
          <p:cNvPr id="2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AEAEA"/>
        </a:solidFill>
      </p:bgPr>
    </p:bg>
    <p:spTree>
      <p:nvGrpSpPr>
        <p:cNvPr id="1" name=""/>
        <p:cNvGrpSpPr/>
        <p:nvPr/>
      </p:nvGrpSpPr>
      <p:grpSpPr>
        <a:xfrm>
          <a:off x="0" y="0"/>
          <a:ext cx="0" cy="0"/>
          <a:chOff x="0" y="0"/>
          <a:chExt cx="0" cy="0"/>
        </a:xfrm>
      </p:grpSpPr>
      <p:grpSp>
        <p:nvGrpSpPr>
          <p:cNvPr id="64" name="Group"/>
          <p:cNvGrpSpPr/>
          <p:nvPr/>
        </p:nvGrpSpPr>
        <p:grpSpPr>
          <a:xfrm>
            <a:off x="1219199" y="-9525"/>
            <a:ext cx="7924801" cy="6867525"/>
            <a:chOff x="0" y="0"/>
            <a:chExt cx="7924800" cy="6867525"/>
          </a:xfrm>
        </p:grpSpPr>
        <p:sp>
          <p:nvSpPr>
            <p:cNvPr id="2" name="Rectangle"/>
            <p:cNvSpPr/>
            <p:nvPr/>
          </p:nvSpPr>
          <p:spPr>
            <a:xfrm>
              <a:off x="-1" y="0"/>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 name="Rectangle"/>
            <p:cNvSpPr/>
            <p:nvPr/>
          </p:nvSpPr>
          <p:spPr>
            <a:xfrm>
              <a:off x="1320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 name="Rectangle"/>
            <p:cNvSpPr/>
            <p:nvPr/>
          </p:nvSpPr>
          <p:spPr>
            <a:xfrm>
              <a:off x="2640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 name="Rectangle"/>
            <p:cNvSpPr/>
            <p:nvPr/>
          </p:nvSpPr>
          <p:spPr>
            <a:xfrm>
              <a:off x="39747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 name="Rectangle"/>
            <p:cNvSpPr/>
            <p:nvPr/>
          </p:nvSpPr>
          <p:spPr>
            <a:xfrm>
              <a:off x="52813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7" name="Rectangle"/>
            <p:cNvSpPr/>
            <p:nvPr/>
          </p:nvSpPr>
          <p:spPr>
            <a:xfrm>
              <a:off x="66017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 name="Rectangle"/>
            <p:cNvSpPr/>
            <p:nvPr/>
          </p:nvSpPr>
          <p:spPr>
            <a:xfrm>
              <a:off x="79220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 name="Rectangle"/>
            <p:cNvSpPr/>
            <p:nvPr/>
          </p:nvSpPr>
          <p:spPr>
            <a:xfrm>
              <a:off x="9242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 name="Rectangle"/>
            <p:cNvSpPr/>
            <p:nvPr/>
          </p:nvSpPr>
          <p:spPr>
            <a:xfrm>
              <a:off x="10562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 name="Rectangle"/>
            <p:cNvSpPr/>
            <p:nvPr/>
          </p:nvSpPr>
          <p:spPr>
            <a:xfrm>
              <a:off x="1189682"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 name="Rectangle"/>
            <p:cNvSpPr/>
            <p:nvPr/>
          </p:nvSpPr>
          <p:spPr>
            <a:xfrm>
              <a:off x="132034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 name="Rectangle"/>
            <p:cNvSpPr/>
            <p:nvPr/>
          </p:nvSpPr>
          <p:spPr>
            <a:xfrm>
              <a:off x="1452375"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4" name="Rectangle"/>
            <p:cNvSpPr/>
            <p:nvPr/>
          </p:nvSpPr>
          <p:spPr>
            <a:xfrm>
              <a:off x="158440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 name="Rectangle"/>
            <p:cNvSpPr/>
            <p:nvPr/>
          </p:nvSpPr>
          <p:spPr>
            <a:xfrm>
              <a:off x="17164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 name="Rectangle"/>
            <p:cNvSpPr/>
            <p:nvPr/>
          </p:nvSpPr>
          <p:spPr>
            <a:xfrm>
              <a:off x="18484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 name="Rectangle"/>
            <p:cNvSpPr/>
            <p:nvPr/>
          </p:nvSpPr>
          <p:spPr>
            <a:xfrm>
              <a:off x="198188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 name="Rectangle"/>
            <p:cNvSpPr/>
            <p:nvPr/>
          </p:nvSpPr>
          <p:spPr>
            <a:xfrm>
              <a:off x="211254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 name="Rectangle"/>
            <p:cNvSpPr/>
            <p:nvPr/>
          </p:nvSpPr>
          <p:spPr>
            <a:xfrm>
              <a:off x="224458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 name="Rectangle"/>
            <p:cNvSpPr/>
            <p:nvPr/>
          </p:nvSpPr>
          <p:spPr>
            <a:xfrm>
              <a:off x="237661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 name="Rectangle"/>
            <p:cNvSpPr/>
            <p:nvPr/>
          </p:nvSpPr>
          <p:spPr>
            <a:xfrm>
              <a:off x="250864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2" name="Rectangle"/>
            <p:cNvSpPr/>
            <p:nvPr/>
          </p:nvSpPr>
          <p:spPr>
            <a:xfrm>
              <a:off x="264068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3" name="Rectangle"/>
            <p:cNvSpPr/>
            <p:nvPr/>
          </p:nvSpPr>
          <p:spPr>
            <a:xfrm>
              <a:off x="277271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4" name="Rectangle"/>
            <p:cNvSpPr/>
            <p:nvPr/>
          </p:nvSpPr>
          <p:spPr>
            <a:xfrm>
              <a:off x="290475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5" name="Rectangle"/>
            <p:cNvSpPr/>
            <p:nvPr/>
          </p:nvSpPr>
          <p:spPr>
            <a:xfrm>
              <a:off x="303678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6" name="Rectangle"/>
            <p:cNvSpPr/>
            <p:nvPr/>
          </p:nvSpPr>
          <p:spPr>
            <a:xfrm>
              <a:off x="316881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7" name="Rectangle"/>
            <p:cNvSpPr/>
            <p:nvPr/>
          </p:nvSpPr>
          <p:spPr>
            <a:xfrm>
              <a:off x="3300853" y="9525"/>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8" name="Rectangle"/>
            <p:cNvSpPr/>
            <p:nvPr/>
          </p:nvSpPr>
          <p:spPr>
            <a:xfrm>
              <a:off x="3431512"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9" name="Rectangle"/>
            <p:cNvSpPr/>
            <p:nvPr/>
          </p:nvSpPr>
          <p:spPr>
            <a:xfrm>
              <a:off x="3564922"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0" name="Rectangle"/>
            <p:cNvSpPr/>
            <p:nvPr/>
          </p:nvSpPr>
          <p:spPr>
            <a:xfrm>
              <a:off x="369695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1" name="Rectangle"/>
            <p:cNvSpPr/>
            <p:nvPr/>
          </p:nvSpPr>
          <p:spPr>
            <a:xfrm>
              <a:off x="382899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2" name="Rectangle"/>
            <p:cNvSpPr/>
            <p:nvPr/>
          </p:nvSpPr>
          <p:spPr>
            <a:xfrm>
              <a:off x="396102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3" name="Rectangle"/>
            <p:cNvSpPr/>
            <p:nvPr/>
          </p:nvSpPr>
          <p:spPr>
            <a:xfrm>
              <a:off x="409305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4" name="Rectangle"/>
            <p:cNvSpPr/>
            <p:nvPr/>
          </p:nvSpPr>
          <p:spPr>
            <a:xfrm>
              <a:off x="4223717"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5" name="Rectangle"/>
            <p:cNvSpPr/>
            <p:nvPr/>
          </p:nvSpPr>
          <p:spPr>
            <a:xfrm>
              <a:off x="435712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6" name="Rectangle"/>
            <p:cNvSpPr/>
            <p:nvPr/>
          </p:nvSpPr>
          <p:spPr>
            <a:xfrm>
              <a:off x="448916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7" name="Rectangle"/>
            <p:cNvSpPr/>
            <p:nvPr/>
          </p:nvSpPr>
          <p:spPr>
            <a:xfrm>
              <a:off x="462119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8" name="Rectangle"/>
            <p:cNvSpPr/>
            <p:nvPr/>
          </p:nvSpPr>
          <p:spPr>
            <a:xfrm>
              <a:off x="475322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9" name="Rectangle"/>
            <p:cNvSpPr/>
            <p:nvPr/>
          </p:nvSpPr>
          <p:spPr>
            <a:xfrm>
              <a:off x="488526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0" name="Rectangle"/>
            <p:cNvSpPr/>
            <p:nvPr/>
          </p:nvSpPr>
          <p:spPr>
            <a:xfrm>
              <a:off x="501867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1" name="Rectangle"/>
            <p:cNvSpPr/>
            <p:nvPr/>
          </p:nvSpPr>
          <p:spPr>
            <a:xfrm>
              <a:off x="5149332"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2" name="Rectangle"/>
            <p:cNvSpPr/>
            <p:nvPr/>
          </p:nvSpPr>
          <p:spPr>
            <a:xfrm>
              <a:off x="528136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3" name="Rectangle"/>
            <p:cNvSpPr/>
            <p:nvPr/>
          </p:nvSpPr>
          <p:spPr>
            <a:xfrm>
              <a:off x="541340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4" name="Rectangle"/>
            <p:cNvSpPr/>
            <p:nvPr/>
          </p:nvSpPr>
          <p:spPr>
            <a:xfrm>
              <a:off x="55454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5" name="Rectangle"/>
            <p:cNvSpPr/>
            <p:nvPr/>
          </p:nvSpPr>
          <p:spPr>
            <a:xfrm>
              <a:off x="56774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6" name="Rectangle"/>
            <p:cNvSpPr/>
            <p:nvPr/>
          </p:nvSpPr>
          <p:spPr>
            <a:xfrm>
              <a:off x="5810878"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7" name="Rectangle"/>
            <p:cNvSpPr/>
            <p:nvPr/>
          </p:nvSpPr>
          <p:spPr>
            <a:xfrm>
              <a:off x="594153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8" name="Rectangle"/>
            <p:cNvSpPr/>
            <p:nvPr/>
          </p:nvSpPr>
          <p:spPr>
            <a:xfrm>
              <a:off x="607357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9" name="Rectangle"/>
            <p:cNvSpPr/>
            <p:nvPr/>
          </p:nvSpPr>
          <p:spPr>
            <a:xfrm>
              <a:off x="620560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0" name="Rectangle"/>
            <p:cNvSpPr/>
            <p:nvPr/>
          </p:nvSpPr>
          <p:spPr>
            <a:xfrm>
              <a:off x="63376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1" name="Rectangle"/>
            <p:cNvSpPr/>
            <p:nvPr/>
          </p:nvSpPr>
          <p:spPr>
            <a:xfrm>
              <a:off x="64696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2" name="Rectangle"/>
            <p:cNvSpPr/>
            <p:nvPr/>
          </p:nvSpPr>
          <p:spPr>
            <a:xfrm>
              <a:off x="660308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3" name="Rectangle"/>
            <p:cNvSpPr/>
            <p:nvPr/>
          </p:nvSpPr>
          <p:spPr>
            <a:xfrm>
              <a:off x="6733741"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4" name="Rectangle"/>
            <p:cNvSpPr/>
            <p:nvPr/>
          </p:nvSpPr>
          <p:spPr>
            <a:xfrm>
              <a:off x="6865776"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5" name="Rectangle"/>
            <p:cNvSpPr/>
            <p:nvPr/>
          </p:nvSpPr>
          <p:spPr>
            <a:xfrm>
              <a:off x="699781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6" name="Rectangle"/>
            <p:cNvSpPr/>
            <p:nvPr/>
          </p:nvSpPr>
          <p:spPr>
            <a:xfrm>
              <a:off x="71298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7" name="Rectangle"/>
            <p:cNvSpPr/>
            <p:nvPr/>
          </p:nvSpPr>
          <p:spPr>
            <a:xfrm>
              <a:off x="72618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8" name="Rectangle"/>
            <p:cNvSpPr/>
            <p:nvPr/>
          </p:nvSpPr>
          <p:spPr>
            <a:xfrm>
              <a:off x="7393913"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9" name="Rectangle"/>
            <p:cNvSpPr/>
            <p:nvPr/>
          </p:nvSpPr>
          <p:spPr>
            <a:xfrm>
              <a:off x="752594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0" name="Rectangle"/>
            <p:cNvSpPr/>
            <p:nvPr/>
          </p:nvSpPr>
          <p:spPr>
            <a:xfrm>
              <a:off x="765798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1" name="Rectangle"/>
            <p:cNvSpPr/>
            <p:nvPr/>
          </p:nvSpPr>
          <p:spPr>
            <a:xfrm>
              <a:off x="779001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2" name="Rectangle"/>
            <p:cNvSpPr/>
            <p:nvPr/>
          </p:nvSpPr>
          <p:spPr>
            <a:xfrm>
              <a:off x="592778" y="0"/>
              <a:ext cx="7332022" cy="6858000"/>
            </a:xfrm>
            <a:prstGeom prst="rect">
              <a:avLst/>
            </a:prstGeom>
            <a:solidFill>
              <a:schemeClr val="accent1">
                <a:lumOff val="44000"/>
                <a:alpha val="50195"/>
              </a:schemeClr>
            </a:solidFill>
            <a:ln w="12700" cap="flat">
              <a:noFill/>
              <a:miter lim="400000"/>
            </a:ln>
            <a:effectLst/>
          </p:spPr>
          <p:txBody>
            <a:bodyPr wrap="square" lIns="45719" tIns="45719" rIns="45719" bIns="45719" numCol="1" anchor="ctr">
              <a:noAutofit/>
            </a:bodyPr>
            <a:lstStyle/>
            <a:p>
              <a:pPr>
                <a:defRPr sz="1800"/>
              </a:pPr>
            </a:p>
          </p:txBody>
        </p:sp>
        <p:sp>
          <p:nvSpPr>
            <p:cNvPr id="63" name="Rectangle"/>
            <p:cNvSpPr/>
            <p:nvPr/>
          </p:nvSpPr>
          <p:spPr>
            <a:xfrm>
              <a:off x="-1" y="1716087"/>
              <a:ext cx="6021309" cy="74613"/>
            </a:xfrm>
            <a:prstGeom prst="rect">
              <a:avLst/>
            </a:prstGeom>
            <a:solidFill>
              <a:srgbClr val="336699">
                <a:alpha val="50195"/>
              </a:srgbClr>
            </a:solidFill>
            <a:ln w="12700" cap="flat">
              <a:noFill/>
              <a:miter lim="400000"/>
            </a:ln>
            <a:effectLst/>
          </p:spPr>
          <p:txBody>
            <a:bodyPr wrap="square" lIns="45719" tIns="45719" rIns="45719" bIns="45719" numCol="1" anchor="ctr">
              <a:noAutofit/>
            </a:bodyPr>
            <a:lstStyle/>
            <a:p>
              <a:pPr>
                <a:defRPr sz="1800"/>
              </a:pPr>
            </a:p>
          </p:txBody>
        </p:sp>
      </p:grpSp>
      <p:sp>
        <p:nvSpPr>
          <p:cNvPr id="65" name="Slide Number"/>
          <p:cNvSpPr txBox="1"/>
          <p:nvPr>
            <p:ph type="sldNum" sz="quarter" idx="2"/>
          </p:nvPr>
        </p:nvSpPr>
        <p:spPr>
          <a:xfrm>
            <a:off x="8593797" y="6461759"/>
            <a:ext cx="245404" cy="243841"/>
          </a:xfrm>
          <a:prstGeom prst="rect">
            <a:avLst/>
          </a:prstGeom>
          <a:ln w="12700">
            <a:miter lim="400000"/>
          </a:ln>
        </p:spPr>
        <p:txBody>
          <a:bodyPr wrap="none" lIns="45719" rIns="45719" anchor="b">
            <a:spAutoFit/>
          </a:bodyPr>
          <a:lstStyle>
            <a:lvl1pPr algn="r">
              <a:defRPr sz="1000"/>
            </a:lvl1pPr>
          </a:lstStyle>
          <a:p>
            <a:pPr/>
            <a:fld id="{86CB4B4D-7CA3-9044-876B-883B54F8677D}" type="slidenum"/>
          </a:p>
        </p:txBody>
      </p:sp>
      <p:sp>
        <p:nvSpPr>
          <p:cNvPr id="66" name="Title Text"/>
          <p:cNvSpPr txBox="1"/>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p>
            <a:pPr/>
            <a:r>
              <a:t>Title Text</a:t>
            </a:r>
          </a:p>
        </p:txBody>
      </p:sp>
      <p:sp>
        <p:nvSpPr>
          <p:cNvPr id="67"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5pPr>
      <a:lvl6pPr marL="0" marR="0" indent="4572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6pPr>
      <a:lvl7pPr marL="0" marR="0" indent="9144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7pPr>
      <a:lvl8pPr marL="0" marR="0" indent="13716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8pPr>
      <a:lvl9pPr marL="0" marR="0" indent="18288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j-lt"/>
          <a:ea typeface="+mj-ea"/>
          <a:cs typeface="+mj-cs"/>
          <a:sym typeface="Helvetica"/>
        </a:defRPr>
      </a:lvl9pPr>
    </p:titleStyle>
    <p:bodyStyle>
      <a:lvl1pPr marL="342900" marR="0" indent="-342900" algn="l" defTabSz="914400" rtl="0" latinLnBrk="0">
        <a:lnSpc>
          <a:spcPct val="100000"/>
        </a:lnSpc>
        <a:spcBef>
          <a:spcPts val="500"/>
        </a:spcBef>
        <a:spcAft>
          <a:spcPts val="0"/>
        </a:spcAft>
        <a:buClr>
          <a:srgbClr val="9A0000"/>
        </a:buClr>
        <a:buSzPct val="75000"/>
        <a:buFontTx/>
        <a:buChar char="•"/>
        <a:tabLst/>
        <a:defRPr b="0" baseline="0" cap="none" i="0" spc="0" strike="noStrike" sz="2400" u="none">
          <a:solidFill>
            <a:srgbClr val="000000"/>
          </a:solidFill>
          <a:uFillTx/>
          <a:latin typeface="+mj-lt"/>
          <a:ea typeface="+mj-ea"/>
          <a:cs typeface="+mj-cs"/>
          <a:sym typeface="Helvetica"/>
        </a:defRPr>
      </a:lvl1pPr>
      <a:lvl2pPr marL="800100" marR="0" indent="-342900" algn="l" defTabSz="914400" rtl="0" latinLnBrk="0">
        <a:lnSpc>
          <a:spcPct val="100000"/>
        </a:lnSpc>
        <a:spcBef>
          <a:spcPts val="500"/>
        </a:spcBef>
        <a:spcAft>
          <a:spcPts val="0"/>
        </a:spcAft>
        <a:buClr>
          <a:srgbClr val="9A0000"/>
        </a:buClr>
        <a:buSzPct val="70000"/>
        <a:buFontTx/>
        <a:buChar char="■"/>
        <a:tabLst/>
        <a:defRPr b="0" baseline="0" cap="none" i="0" spc="0" strike="noStrike" sz="2400" u="none">
          <a:solidFill>
            <a:srgbClr val="000000"/>
          </a:solidFill>
          <a:uFillTx/>
          <a:latin typeface="+mj-lt"/>
          <a:ea typeface="+mj-ea"/>
          <a:cs typeface="+mj-cs"/>
          <a:sym typeface="Helvetica"/>
        </a:defRPr>
      </a:lvl2pPr>
      <a:lvl3pPr marL="1219200" marR="0" indent="-304800" algn="l" defTabSz="914400" rtl="0" latinLnBrk="0">
        <a:lnSpc>
          <a:spcPct val="100000"/>
        </a:lnSpc>
        <a:spcBef>
          <a:spcPts val="500"/>
        </a:spcBef>
        <a:spcAft>
          <a:spcPts val="0"/>
        </a:spcAft>
        <a:buClr>
          <a:srgbClr val="9A0000"/>
        </a:buClr>
        <a:buSzPct val="100000"/>
        <a:buFontTx/>
        <a:buChar char="•"/>
        <a:tabLst/>
        <a:defRPr b="0" baseline="0" cap="none" i="0" spc="0" strike="noStrike" sz="2400" u="none">
          <a:solidFill>
            <a:srgbClr val="000000"/>
          </a:solidFill>
          <a:uFillTx/>
          <a:latin typeface="+mj-lt"/>
          <a:ea typeface="+mj-ea"/>
          <a:cs typeface="+mj-cs"/>
          <a:sym typeface="Helvetica"/>
        </a:defRPr>
      </a:lvl3pPr>
      <a:lvl4pPr marL="1714500" marR="0" indent="-342900" algn="l" defTabSz="914400" rtl="0" latinLnBrk="0">
        <a:lnSpc>
          <a:spcPct val="100000"/>
        </a:lnSpc>
        <a:spcBef>
          <a:spcPts val="500"/>
        </a:spcBef>
        <a:spcAft>
          <a:spcPts val="0"/>
        </a:spcAft>
        <a:buClr>
          <a:srgbClr val="9A0000"/>
        </a:buClr>
        <a:buSzPct val="100000"/>
        <a:buFontTx/>
        <a:buChar char="•"/>
        <a:tabLst/>
        <a:defRPr b="0" baseline="0" cap="none" i="0" spc="0" strike="noStrike" sz="2400" u="none">
          <a:solidFill>
            <a:srgbClr val="000000"/>
          </a:solidFill>
          <a:uFillTx/>
          <a:latin typeface="+mj-lt"/>
          <a:ea typeface="+mj-ea"/>
          <a:cs typeface="+mj-cs"/>
          <a:sym typeface="Helvetica"/>
        </a:defRPr>
      </a:lvl4pPr>
      <a:lvl5pPr marL="2133600" marR="0" indent="-304800" algn="l" defTabSz="914400" rtl="0" latinLnBrk="0">
        <a:lnSpc>
          <a:spcPct val="100000"/>
        </a:lnSpc>
        <a:spcBef>
          <a:spcPts val="500"/>
        </a:spcBef>
        <a:spcAft>
          <a:spcPts val="0"/>
        </a:spcAft>
        <a:buClr>
          <a:srgbClr val="9A0000"/>
        </a:buClr>
        <a:buSzPct val="85000"/>
        <a:buFontTx/>
        <a:buChar char="•"/>
        <a:tabLst/>
        <a:defRPr b="0" baseline="0" cap="none" i="0" spc="0" strike="noStrike" sz="2400" u="none">
          <a:solidFill>
            <a:srgbClr val="000000"/>
          </a:solidFill>
          <a:uFillTx/>
          <a:latin typeface="+mj-lt"/>
          <a:ea typeface="+mj-ea"/>
          <a:cs typeface="+mj-cs"/>
          <a:sym typeface="Helvetica"/>
        </a:defRPr>
      </a:lvl5pPr>
      <a:lvl6pPr marL="25908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j-lt"/>
          <a:ea typeface="+mj-ea"/>
          <a:cs typeface="+mj-cs"/>
          <a:sym typeface="Helvetica"/>
        </a:defRPr>
      </a:lvl6pPr>
      <a:lvl7pPr marL="30480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j-lt"/>
          <a:ea typeface="+mj-ea"/>
          <a:cs typeface="+mj-cs"/>
          <a:sym typeface="Helvetica"/>
        </a:defRPr>
      </a:lvl7pPr>
      <a:lvl8pPr marL="35052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j-lt"/>
          <a:ea typeface="+mj-ea"/>
          <a:cs typeface="+mj-cs"/>
          <a:sym typeface="Helvetica"/>
        </a:defRPr>
      </a:lvl8pPr>
      <a:lvl9pPr marL="39624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j-lt"/>
          <a:ea typeface="+mj-ea"/>
          <a:cs typeface="+mj-cs"/>
          <a:sym typeface="Helvetic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www.geeksforgeeks.org/introduction-of-er-model/" TargetMode="External"/><Relationship Id="rId3" Type="http://schemas.openxmlformats.org/officeDocument/2006/relationships/hyperlink" Target="https://www.geeksforgeeks.org/what-is-dfddata-flow-diagram/" TargetMode="External"/><Relationship Id="rId4" Type="http://schemas.openxmlformats.org/officeDocument/2006/relationships/hyperlink" Target="https://www.geeksforgeeks.org/data-dictionaries-in-software-engineering/"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Front-end_engineering" TargetMode="External"/><Relationship Id="rId3" Type="http://schemas.openxmlformats.org/officeDocument/2006/relationships/hyperlink" Target="https://en.wikipedia.org/wiki/Schematic" TargetMode="External"/><Relationship Id="rId4" Type="http://schemas.openxmlformats.org/officeDocument/2006/relationships/hyperlink" Target="https://en.wikipedia.org/wiki/Diagram" TargetMode="External"/><Relationship Id="rId5" Type="http://schemas.openxmlformats.org/officeDocument/2006/relationships/hyperlink" Target="https://en.wikipedia.org/w/index.php?title=Wiki:_layout&amp;action=edit&amp;redlink=1"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28"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UNIT 2"/>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UNIT 2</a:t>
            </a:r>
          </a:p>
        </p:txBody>
      </p:sp>
      <p:sp>
        <p:nvSpPr>
          <p:cNvPr id="230" name="Understanding Requirements"/>
          <p:cNvSpPr txBox="1"/>
          <p:nvPr>
            <p:ph type="body" idx="4294967295"/>
          </p:nvPr>
        </p:nvSpPr>
        <p:spPr>
          <a:xfrm>
            <a:off x="1828800" y="1905000"/>
            <a:ext cx="6934200" cy="4191000"/>
          </a:xfrm>
          <a:prstGeom prst="rect">
            <a:avLst/>
          </a:prstGeom>
        </p:spPr>
        <p:txBody>
          <a:bodyPr>
            <a:normAutofit fontScale="100000" lnSpcReduction="0"/>
          </a:bodyPr>
          <a:lstStyle>
            <a:lvl1pPr>
              <a:buChar char="■"/>
              <a:defRPr b="1">
                <a:solidFill>
                  <a:srgbClr val="9A0000"/>
                </a:solidFill>
              </a:defRPr>
            </a:lvl1pPr>
          </a:lstStyle>
          <a:p>
            <a:pPr/>
            <a:r>
              <a:t>Understanding Requirements</a:t>
            </a:r>
          </a:p>
        </p:txBody>
      </p:sp>
      <p:sp>
        <p:nvSpPr>
          <p:cNvPr id="231" name="Slide Set to accompany Software Engineering: A Practitioner’s Approach, 7/e…"/>
          <p:cNvSpPr txBox="1"/>
          <p:nvPr/>
        </p:nvSpPr>
        <p:spPr>
          <a:xfrm>
            <a:off x="2179320" y="2438400"/>
            <a:ext cx="6385560" cy="32106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1800">
                <a:solidFill>
                  <a:srgbClr val="003366"/>
                </a:solidFill>
              </a:defRPr>
            </a:pPr>
            <a:r>
              <a:t>Slide Set to accompany</a:t>
            </a:r>
            <a:br/>
            <a:r>
              <a:rPr sz="2000"/>
              <a:t>Software Engineering: A Practitioner’s Approach, 7/e</a:t>
            </a:r>
            <a:r>
              <a:rPr sz="2400"/>
              <a:t> </a:t>
            </a:r>
          </a:p>
          <a:p>
            <a:pPr>
              <a:defRPr b="1" sz="1600">
                <a:latin typeface="+mn-lt"/>
                <a:ea typeface="+mn-ea"/>
                <a:cs typeface="+mn-cs"/>
                <a:sym typeface="Arial"/>
              </a:defRPr>
            </a:pPr>
            <a:r>
              <a:t>by Roger S. Pressman</a:t>
            </a:r>
            <a:endParaRPr sz="1200"/>
          </a:p>
          <a:p>
            <a:pPr>
              <a:defRPr b="1" sz="1200">
                <a:latin typeface="+mn-lt"/>
                <a:ea typeface="+mn-ea"/>
                <a:cs typeface="+mn-cs"/>
                <a:sym typeface="Arial"/>
              </a:defRPr>
            </a:pPr>
          </a:p>
          <a:p>
            <a:pPr>
              <a:defRPr b="1" sz="1200">
                <a:latin typeface="+mn-lt"/>
                <a:ea typeface="+mn-ea"/>
                <a:cs typeface="+mn-cs"/>
                <a:sym typeface="Arial"/>
              </a:defRPr>
            </a:pPr>
            <a:r>
              <a:t>Slides copyright © 1996, 2001, 2005, 2009</a:t>
            </a:r>
            <a:r>
              <a:rPr b="0" sz="1800"/>
              <a:t> </a:t>
            </a:r>
            <a:r>
              <a:t>by Roger S. Pressman</a:t>
            </a:r>
            <a:endParaRPr sz="1800"/>
          </a:p>
          <a:p>
            <a:pPr>
              <a:defRPr b="1" i="1" sz="1800">
                <a:solidFill>
                  <a:srgbClr val="003366"/>
                </a:solidFill>
                <a:latin typeface="+mn-lt"/>
                <a:ea typeface="+mn-ea"/>
                <a:cs typeface="+mn-cs"/>
                <a:sym typeface="Arial"/>
              </a:defRPr>
            </a:pPr>
          </a:p>
          <a:p>
            <a:pPr>
              <a:defRPr b="1" i="1" sz="1800">
                <a:solidFill>
                  <a:srgbClr val="003366"/>
                </a:solidFill>
                <a:latin typeface="+mn-lt"/>
                <a:ea typeface="+mn-ea"/>
                <a:cs typeface="+mn-cs"/>
                <a:sym typeface="Arial"/>
              </a:defRPr>
            </a:pPr>
            <a:r>
              <a:t>For non-profit educational use only</a:t>
            </a:r>
          </a:p>
          <a:p>
            <a:pPr>
              <a:defRPr sz="1400">
                <a:latin typeface="+mn-lt"/>
                <a:ea typeface="+mn-ea"/>
                <a:cs typeface="+mn-cs"/>
                <a:sym typeface="Arial"/>
              </a:defRPr>
            </a:pPr>
          </a:p>
          <a:p>
            <a:pPr>
              <a:defRPr sz="1200">
                <a:latin typeface="+mn-lt"/>
                <a:ea typeface="+mn-ea"/>
                <a:cs typeface="+mn-cs"/>
                <a:sym typeface="Arial"/>
              </a:defRPr>
            </a:pPr>
            <a:r>
              <a:t>May be reproduced ONLY for student use at the university level when used in conjunction with </a:t>
            </a:r>
            <a:r>
              <a:rPr i="1"/>
              <a:t>Software Engineering: A Practitioner's Approach, 7/e. </a:t>
            </a:r>
            <a:r>
              <a:t>Any other reproduction or use is prohibited without the express written permission of the author.</a:t>
            </a:r>
          </a:p>
          <a:p>
            <a:pPr>
              <a:defRPr sz="1200">
                <a:latin typeface="+mn-lt"/>
                <a:ea typeface="+mn-ea"/>
                <a:cs typeface="+mn-cs"/>
                <a:sym typeface="Arial"/>
              </a:defRPr>
            </a:pPr>
          </a:p>
          <a:p>
            <a:pPr>
              <a:defRPr sz="1200">
                <a:latin typeface="+mn-lt"/>
                <a:ea typeface="+mn-ea"/>
                <a:cs typeface="+mn-cs"/>
                <a:sym typeface="Arial"/>
              </a:defRPr>
            </a:pPr>
            <a:r>
              <a:t>All copyright information MUST appear if these slides are posted on a website for student use.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7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Elicitation Work Products"/>
          <p:cNvSpPr txBox="1"/>
          <p:nvPr>
            <p:ph type="title" idx="4294967295"/>
          </p:nvPr>
        </p:nvSpPr>
        <p:spPr>
          <a:xfrm>
            <a:off x="1219200" y="1143000"/>
            <a:ext cx="5872163" cy="633413"/>
          </a:xfrm>
          <a:prstGeom prst="rect">
            <a:avLst/>
          </a:prstGeom>
        </p:spPr>
        <p:txBody>
          <a:bodyPr>
            <a:normAutofit fontScale="100000" lnSpcReduction="0"/>
          </a:bodyPr>
          <a:lstStyle>
            <a:lvl1pPr defTabSz="841247">
              <a:defRPr sz="3680"/>
            </a:lvl1pPr>
          </a:lstStyle>
          <a:p>
            <a:pPr/>
            <a:r>
              <a:t>Elicitation Work Products</a:t>
            </a:r>
          </a:p>
        </p:txBody>
      </p:sp>
      <p:sp>
        <p:nvSpPr>
          <p:cNvPr id="275" name="a statement of need and feasibility.…"/>
          <p:cNvSpPr txBox="1"/>
          <p:nvPr>
            <p:ph type="body" idx="4294967295"/>
          </p:nvPr>
        </p:nvSpPr>
        <p:spPr>
          <a:xfrm>
            <a:off x="1752600" y="1828800"/>
            <a:ext cx="7162800" cy="4114800"/>
          </a:xfrm>
          <a:prstGeom prst="rect">
            <a:avLst/>
          </a:prstGeom>
        </p:spPr>
        <p:txBody>
          <a:bodyPr>
            <a:normAutofit fontScale="100000" lnSpcReduction="0"/>
          </a:bodyPr>
          <a:lstStyle/>
          <a:p>
            <a:pPr>
              <a:lnSpc>
                <a:spcPct val="90000"/>
              </a:lnSpc>
              <a:spcBef>
                <a:spcPts val="300"/>
              </a:spcBef>
              <a:buChar char="■"/>
              <a:defRPr sz="2000"/>
            </a:pPr>
            <a:r>
              <a:t>a statement of need and feasibility.</a:t>
            </a:r>
          </a:p>
          <a:p>
            <a:pPr>
              <a:lnSpc>
                <a:spcPct val="90000"/>
              </a:lnSpc>
              <a:spcBef>
                <a:spcPts val="400"/>
              </a:spcBef>
              <a:buChar char="■"/>
              <a:defRPr sz="2000"/>
            </a:pPr>
            <a:r>
              <a:t>a bounded statement of scope for the system or product.</a:t>
            </a:r>
          </a:p>
          <a:p>
            <a:pPr>
              <a:lnSpc>
                <a:spcPct val="90000"/>
              </a:lnSpc>
              <a:spcBef>
                <a:spcPts val="400"/>
              </a:spcBef>
              <a:buChar char="■"/>
              <a:defRPr sz="2000"/>
            </a:pPr>
            <a:r>
              <a:t>a list of customers, users, and other stakeholders who participated in requirements elicitation </a:t>
            </a:r>
          </a:p>
          <a:p>
            <a:pPr>
              <a:lnSpc>
                <a:spcPct val="90000"/>
              </a:lnSpc>
              <a:spcBef>
                <a:spcPts val="400"/>
              </a:spcBef>
              <a:buChar char="■"/>
              <a:defRPr sz="2000"/>
            </a:pPr>
            <a:r>
              <a:t>a description of the system’s technical environment.</a:t>
            </a:r>
          </a:p>
          <a:p>
            <a:pPr>
              <a:lnSpc>
                <a:spcPct val="90000"/>
              </a:lnSpc>
              <a:spcBef>
                <a:spcPts val="400"/>
              </a:spcBef>
              <a:buChar char="■"/>
              <a:defRPr sz="2000"/>
            </a:pPr>
            <a:r>
              <a:t>a list of requirements (preferably organized by function) and the domain constraints that apply to each.</a:t>
            </a:r>
          </a:p>
          <a:p>
            <a:pPr>
              <a:lnSpc>
                <a:spcPct val="90000"/>
              </a:lnSpc>
              <a:spcBef>
                <a:spcPts val="400"/>
              </a:spcBef>
              <a:buChar char="■"/>
              <a:defRPr sz="2000"/>
            </a:pPr>
            <a:r>
              <a:t>a set of usage scenarios that provide insight into the use of the system or product under different operating conditions.</a:t>
            </a:r>
          </a:p>
          <a:p>
            <a:pPr>
              <a:lnSpc>
                <a:spcPct val="90000"/>
              </a:lnSpc>
              <a:spcBef>
                <a:spcPts val="400"/>
              </a:spcBef>
              <a:buChar char="■"/>
              <a:defRPr sz="2000"/>
            </a:pPr>
            <a:r>
              <a:t>any prototypes</a:t>
            </a:r>
            <a:r>
              <a:rPr b="1"/>
              <a:t> </a:t>
            </a:r>
            <a:r>
              <a:t>developed to better define requirements</a:t>
            </a:r>
            <a:r>
              <a:rPr b="1"/>
              <a:t>.</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tructured Charts"/>
          <p:cNvSpPr txBox="1"/>
          <p:nvPr>
            <p:ph type="title"/>
          </p:nvPr>
        </p:nvSpPr>
        <p:spPr>
          <a:prstGeom prst="rect">
            <a:avLst/>
          </a:prstGeom>
        </p:spPr>
        <p:txBody>
          <a:bodyPr/>
          <a:lstStyle>
            <a:lvl1pPr defTabSz="841247">
              <a:defRPr sz="3680"/>
            </a:lvl1pPr>
          </a:lstStyle>
          <a:p>
            <a:pPr/>
            <a:r>
              <a:t>Structured Charts</a:t>
            </a:r>
          </a:p>
        </p:txBody>
      </p:sp>
      <p:sp>
        <p:nvSpPr>
          <p:cNvPr id="681" name="It partitions a system into block boxes. A Black box system that functionality is known to the user without the knowledge of internal design."/>
          <p:cNvSpPr txBox="1"/>
          <p:nvPr>
            <p:ph type="body" idx="1"/>
          </p:nvPr>
        </p:nvSpPr>
        <p:spPr>
          <a:xfrm>
            <a:off x="731341" y="1905000"/>
            <a:ext cx="7875192" cy="4191000"/>
          </a:xfrm>
          <a:prstGeom prst="rect">
            <a:avLst/>
          </a:prstGeom>
        </p:spPr>
        <p:txBody>
          <a:bodyPr/>
          <a:lstStyle/>
          <a:p>
            <a:pPr marL="0" indent="0" algn="just" defTabSz="457200">
              <a:spcBef>
                <a:spcPts val="0"/>
              </a:spcBef>
              <a:buClrTx/>
              <a:buSzTx/>
              <a:buNone/>
              <a:defRPr sz="1700"/>
            </a:pPr>
            <a:r>
              <a:t>It partitions a system into block boxes. A Black box system that functionality is known to the user without the knowledge of internal design.</a:t>
            </a:r>
          </a:p>
          <a:p>
            <a:pPr marL="0" indent="0" algn="just" defTabSz="457200">
              <a:spcBef>
                <a:spcPts val="0"/>
              </a:spcBef>
              <a:buClrTx/>
              <a:buSzTx/>
              <a:buNone/>
              <a:defRPr sz="1700"/>
            </a:pPr>
          </a:p>
          <a:p>
            <a:pPr marL="0" indent="0" algn="just" defTabSz="457200">
              <a:spcBef>
                <a:spcPts val="0"/>
              </a:spcBef>
              <a:buClrTx/>
              <a:buSzTx/>
              <a:buNone/>
              <a:defRPr sz="1700"/>
            </a:pPr>
          </a:p>
        </p:txBody>
      </p:sp>
      <p:pic>
        <p:nvPicPr>
          <p:cNvPr id="682" name="Image" descr="Image"/>
          <p:cNvPicPr>
            <a:picLocks noChangeAspect="1"/>
          </p:cNvPicPr>
          <p:nvPr/>
        </p:nvPicPr>
        <p:blipFill>
          <a:blip r:embed="rId2">
            <a:extLst/>
          </a:blip>
          <a:stretch>
            <a:fillRect/>
          </a:stretch>
        </p:blipFill>
        <p:spPr>
          <a:xfrm>
            <a:off x="731341" y="1905000"/>
            <a:ext cx="6667501" cy="3124200"/>
          </a:xfrm>
          <a:prstGeom prst="rect">
            <a:avLst/>
          </a:prstGeom>
          <a:ln w="12700">
            <a:miter lim="400000"/>
          </a:ln>
        </p:spPr>
      </p:pic>
      <p:sp>
        <p:nvSpPr>
          <p:cNvPr id="683"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Double-click to edit"/>
          <p:cNvSpPr txBox="1"/>
          <p:nvPr>
            <p:ph type="title"/>
          </p:nvPr>
        </p:nvSpPr>
        <p:spPr>
          <a:prstGeom prst="rect">
            <a:avLst/>
          </a:prstGeom>
        </p:spPr>
        <p:txBody>
          <a:bodyPr/>
          <a:lstStyle/>
          <a:p>
            <a:pPr defTabSz="841247">
              <a:defRPr sz="3680"/>
            </a:pPr>
          </a:p>
        </p:txBody>
      </p:sp>
      <p:sp>
        <p:nvSpPr>
          <p:cNvPr id="686"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7" name="Structured Chart is a graphical representation which shows:…"/>
          <p:cNvSpPr txBox="1"/>
          <p:nvPr/>
        </p:nvSpPr>
        <p:spPr>
          <a:xfrm>
            <a:off x="1282918" y="2157730"/>
            <a:ext cx="6925281" cy="374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r>
              <a:t>Structured Chart is a graphical representation which shows:</a:t>
            </a:r>
            <a:br/>
          </a:p>
          <a:p>
            <a:pPr marL="312881" indent="-173181" algn="just" defTabSz="457200">
              <a:buClr>
                <a:srgbClr val="333333"/>
              </a:buClr>
              <a:buSzPct val="100000"/>
              <a:buFont typeface="TimesNewRomanPSMT"/>
              <a:buChar char="◦"/>
              <a:defRPr sz="2000"/>
            </a:pPr>
            <a:r>
              <a:t>System partitions into modules</a:t>
            </a:r>
            <a:br/>
          </a:p>
          <a:p>
            <a:pPr marL="312881" indent="-173181" algn="just" defTabSz="457200">
              <a:buClr>
                <a:srgbClr val="333333"/>
              </a:buClr>
              <a:buSzPct val="100000"/>
              <a:buFont typeface="TimesNewRomanPSMT"/>
              <a:buChar char="◦"/>
              <a:defRPr sz="2000"/>
            </a:pPr>
            <a:r>
              <a:t>Hierarchy of component modules</a:t>
            </a:r>
            <a:br/>
          </a:p>
          <a:p>
            <a:pPr marL="312881" indent="-173181" algn="just" defTabSz="457200">
              <a:buClr>
                <a:srgbClr val="333333"/>
              </a:buClr>
              <a:buSzPct val="100000"/>
              <a:buFont typeface="TimesNewRomanPSMT"/>
              <a:buChar char="◦"/>
              <a:defRPr sz="2000"/>
            </a:pPr>
            <a:r>
              <a:t>The relation between processing modules</a:t>
            </a:r>
            <a:br/>
          </a:p>
          <a:p>
            <a:pPr marL="312881" indent="-173181" algn="just" defTabSz="457200">
              <a:buClr>
                <a:srgbClr val="333333"/>
              </a:buClr>
              <a:buSzPct val="100000"/>
              <a:buFont typeface="TimesNewRomanPSMT"/>
              <a:buChar char="◦"/>
              <a:defRPr sz="2000"/>
            </a:pPr>
            <a:r>
              <a:t>Interaction between modules</a:t>
            </a:r>
            <a:br/>
          </a:p>
          <a:p>
            <a:pPr marL="312881" indent="-173181" algn="just" defTabSz="457200">
              <a:buClr>
                <a:srgbClr val="333333"/>
              </a:buClr>
              <a:buSzPct val="100000"/>
              <a:buFont typeface="TimesNewRomanPSMT"/>
              <a:buChar char="◦"/>
              <a:defRPr sz="2000"/>
            </a:pPr>
            <a:r>
              <a:t>Information passed between modules</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The following notations are used in structured chart:"/>
          <p:cNvSpPr txBox="1"/>
          <p:nvPr>
            <p:ph type="body" idx="1"/>
          </p:nvPr>
        </p:nvSpPr>
        <p:spPr>
          <a:xfrm>
            <a:off x="783976" y="363587"/>
            <a:ext cx="7979024" cy="5732413"/>
          </a:xfrm>
          <a:prstGeom prst="rect">
            <a:avLst/>
          </a:prstGeom>
        </p:spPr>
        <p:txBody>
          <a:bodyPr/>
          <a:lstStyle/>
          <a:p>
            <a:pPr marL="0" indent="0" defTabSz="434340">
              <a:spcBef>
                <a:spcPts val="0"/>
              </a:spcBef>
              <a:buClrTx/>
              <a:buSzTx/>
              <a:buNone/>
              <a:defRPr b="1" sz="1520">
                <a:solidFill>
                  <a:srgbClr val="333333"/>
                </a:solidFill>
              </a:defRPr>
            </a:pPr>
          </a:p>
          <a:p>
            <a:pPr marL="0" indent="0" defTabSz="434340">
              <a:spcBef>
                <a:spcPts val="0"/>
              </a:spcBef>
              <a:buClrTx/>
              <a:buSzTx/>
              <a:buNone/>
              <a:defRPr b="1" sz="1520">
                <a:solidFill>
                  <a:srgbClr val="333333"/>
                </a:solidFill>
              </a:defRPr>
            </a:pPr>
          </a:p>
          <a:p>
            <a:pPr marL="0" indent="0" defTabSz="434340">
              <a:spcBef>
                <a:spcPts val="0"/>
              </a:spcBef>
              <a:buClrTx/>
              <a:buSzTx/>
              <a:buNone/>
              <a:defRPr b="1" sz="1520">
                <a:solidFill>
                  <a:srgbClr val="333333"/>
                </a:solidFill>
              </a:defRPr>
            </a:pPr>
          </a:p>
          <a:p>
            <a:pPr marL="0" indent="0" algn="ctr" defTabSz="434340">
              <a:spcBef>
                <a:spcPts val="0"/>
              </a:spcBef>
              <a:buClrTx/>
              <a:buSzTx/>
              <a:buNone/>
              <a:defRPr b="1" sz="1520">
                <a:solidFill>
                  <a:srgbClr val="333333"/>
                </a:solidFill>
              </a:defRPr>
            </a:pPr>
          </a:p>
          <a:p>
            <a:pPr marL="0" indent="0" defTabSz="434340">
              <a:spcBef>
                <a:spcPts val="0"/>
              </a:spcBef>
              <a:buClrTx/>
              <a:buSzTx/>
              <a:buNone/>
              <a:defRPr sz="1994"/>
            </a:pPr>
            <a:r>
              <a:t>The following notations are used in structured chart:</a:t>
            </a:r>
          </a:p>
          <a:p>
            <a:pPr marL="0" indent="0" defTabSz="434340">
              <a:spcBef>
                <a:spcPts val="0"/>
              </a:spcBef>
              <a:buClrTx/>
              <a:buSzTx/>
              <a:buNone/>
              <a:defRPr b="1" sz="1520">
                <a:solidFill>
                  <a:srgbClr val="333333"/>
                </a:solidFill>
              </a:defRPr>
            </a:pPr>
          </a:p>
          <a:p>
            <a:pPr marL="0" indent="0" defTabSz="434340">
              <a:spcBef>
                <a:spcPts val="0"/>
              </a:spcBef>
              <a:buClrTx/>
              <a:buSzTx/>
              <a:buNone/>
              <a:defRPr b="1" sz="1520">
                <a:solidFill>
                  <a:srgbClr val="333333"/>
                </a:solidFill>
              </a:defRPr>
            </a:pPr>
          </a:p>
          <a:p>
            <a:pPr marL="0" indent="0" defTabSz="434340">
              <a:spcBef>
                <a:spcPts val="0"/>
              </a:spcBef>
              <a:buClrTx/>
              <a:buSzTx/>
              <a:buNone/>
              <a:defRPr b="1" sz="1520">
                <a:solidFill>
                  <a:srgbClr val="333333"/>
                </a:solidFill>
              </a:defRPr>
            </a:pPr>
          </a:p>
        </p:txBody>
      </p:sp>
      <p:pic>
        <p:nvPicPr>
          <p:cNvPr id="690" name="Image" descr="Image"/>
          <p:cNvPicPr>
            <a:picLocks noChangeAspect="1"/>
          </p:cNvPicPr>
          <p:nvPr/>
        </p:nvPicPr>
        <p:blipFill>
          <a:blip r:embed="rId2">
            <a:extLst/>
          </a:blip>
          <a:stretch>
            <a:fillRect/>
          </a:stretch>
        </p:blipFill>
        <p:spPr>
          <a:xfrm>
            <a:off x="783976" y="363587"/>
            <a:ext cx="3676131" cy="3676130"/>
          </a:xfrm>
          <a:prstGeom prst="rect">
            <a:avLst/>
          </a:prstGeom>
          <a:ln w="12700">
            <a:miter lim="400000"/>
          </a:ln>
        </p:spPr>
      </p:pic>
      <p:sp>
        <p:nvSpPr>
          <p:cNvPr id="691"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Pseudocode"/>
          <p:cNvSpPr txBox="1"/>
          <p:nvPr>
            <p:ph type="title"/>
          </p:nvPr>
        </p:nvSpPr>
        <p:spPr>
          <a:prstGeom prst="rect">
            <a:avLst/>
          </a:prstGeom>
        </p:spPr>
        <p:txBody>
          <a:bodyPr/>
          <a:lstStyle>
            <a:lvl1pPr defTabSz="841247">
              <a:defRPr sz="3680"/>
            </a:lvl1pPr>
          </a:lstStyle>
          <a:p>
            <a:pPr/>
            <a:r>
              <a:t>Pseudocode</a:t>
            </a:r>
          </a:p>
        </p:txBody>
      </p:sp>
      <p:sp>
        <p:nvSpPr>
          <p:cNvPr id="694" name="Pseudo-code notations can be used in both the preliminary and detailed design phases.…"/>
          <p:cNvSpPr txBox="1"/>
          <p:nvPr>
            <p:ph type="body" idx="1"/>
          </p:nvPr>
        </p:nvSpPr>
        <p:spPr>
          <a:xfrm>
            <a:off x="771227" y="2057400"/>
            <a:ext cx="7991773" cy="4191000"/>
          </a:xfrm>
          <a:prstGeom prst="rect">
            <a:avLst/>
          </a:prstGeom>
        </p:spPr>
        <p:txBody>
          <a:bodyPr/>
          <a:lstStyle/>
          <a:p>
            <a:pPr marL="0" indent="0" algn="just" defTabSz="457200">
              <a:spcBef>
                <a:spcPts val="0"/>
              </a:spcBef>
              <a:buClrTx/>
              <a:buSzTx/>
              <a:buNone/>
              <a:defRPr sz="1900"/>
            </a:pPr>
            <a:r>
              <a:t>Pseudo-code notations can be used in both the preliminary and detailed design phases. </a:t>
            </a:r>
          </a:p>
          <a:p>
            <a:pPr marL="0" indent="0" algn="just" defTabSz="457200">
              <a:spcBef>
                <a:spcPts val="0"/>
              </a:spcBef>
              <a:buClrTx/>
              <a:buSzTx/>
              <a:buNone/>
              <a:defRPr sz="1900"/>
            </a:pPr>
            <a:r>
              <a:t>Using pseudo-code, the designer describes system characteristics using short, concise, English Language phases that are structured by keywords such as If-Then-Else, While-Do, and End.</a:t>
            </a:r>
          </a:p>
        </p:txBody>
      </p:sp>
      <p:sp>
        <p:nvSpPr>
          <p:cNvPr id="695"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Object oriented design"/>
          <p:cNvSpPr txBox="1"/>
          <p:nvPr>
            <p:ph type="title"/>
          </p:nvPr>
        </p:nvSpPr>
        <p:spPr>
          <a:prstGeom prst="rect">
            <a:avLst/>
          </a:prstGeom>
        </p:spPr>
        <p:txBody>
          <a:bodyPr/>
          <a:lstStyle>
            <a:lvl1pPr defTabSz="841247">
              <a:defRPr sz="3680"/>
            </a:lvl1pPr>
          </a:lstStyle>
          <a:p>
            <a:pPr/>
            <a:r>
              <a:t>Object oriented design</a:t>
            </a:r>
          </a:p>
        </p:txBody>
      </p:sp>
      <p:sp>
        <p:nvSpPr>
          <p:cNvPr id="698" name="- The system is viewed as a collection of objects (i.e., entities).…"/>
          <p:cNvSpPr txBox="1"/>
          <p:nvPr>
            <p:ph type="body" idx="1"/>
          </p:nvPr>
        </p:nvSpPr>
        <p:spPr>
          <a:xfrm>
            <a:off x="222250" y="1701800"/>
            <a:ext cx="8489950" cy="4191000"/>
          </a:xfrm>
          <a:prstGeom prst="rect">
            <a:avLst/>
          </a:prstGeom>
        </p:spPr>
        <p:txBody>
          <a:bodyPr/>
          <a:lstStyle/>
          <a:p>
            <a:pPr marL="0" indent="0" algn="just" defTabSz="443484">
              <a:spcBef>
                <a:spcPts val="0"/>
              </a:spcBef>
              <a:buClrTx/>
              <a:buSzTx/>
              <a:buNone/>
              <a:defRPr sz="1746"/>
            </a:pPr>
            <a:r>
              <a:t>- The system is viewed as a collection of objects (i.e., entities).</a:t>
            </a:r>
            <a:br/>
            <a:r>
              <a:t> </a:t>
            </a:r>
          </a:p>
          <a:p>
            <a:pPr marL="0" indent="0" algn="just" defTabSz="443484">
              <a:spcBef>
                <a:spcPts val="0"/>
              </a:spcBef>
              <a:buClrTx/>
              <a:buSzTx/>
              <a:buNone/>
              <a:defRPr sz="1746"/>
            </a:pPr>
            <a:r>
              <a:t>- The state is distributed among the objects, and each object handles its state data.</a:t>
            </a:r>
            <a:br/>
            <a:r>
              <a:t> </a:t>
            </a:r>
          </a:p>
          <a:p>
            <a:pPr marL="0" indent="0" algn="just" defTabSz="443484">
              <a:spcBef>
                <a:spcPts val="0"/>
              </a:spcBef>
              <a:buClrTx/>
              <a:buSzTx/>
              <a:buNone/>
              <a:defRPr sz="1746"/>
            </a:pPr>
            <a:r>
              <a:t>For example, in a Library Automation Software, each library representative may be a separate object with its data and functions to operate on these data. </a:t>
            </a:r>
            <a:br/>
          </a:p>
          <a:p>
            <a:pPr marL="0" indent="0" algn="just" defTabSz="443484">
              <a:spcBef>
                <a:spcPts val="0"/>
              </a:spcBef>
              <a:buClrTx/>
              <a:buSzTx/>
              <a:buNone/>
              <a:defRPr sz="1746"/>
            </a:pPr>
            <a:r>
              <a:t>- The tasks defined for one purpose cannot refer or change data of other objects. </a:t>
            </a:r>
            <a:br/>
          </a:p>
          <a:p>
            <a:pPr marL="0" indent="0" algn="just" defTabSz="443484">
              <a:spcBef>
                <a:spcPts val="0"/>
              </a:spcBef>
              <a:buClrTx/>
              <a:buSzTx/>
              <a:buNone/>
              <a:defRPr sz="1746"/>
            </a:pPr>
            <a:r>
              <a:t>- Objects have their internal data which represent their state. </a:t>
            </a:r>
            <a:br/>
          </a:p>
          <a:p>
            <a:pPr marL="0" indent="0" algn="just" defTabSz="443484">
              <a:spcBef>
                <a:spcPts val="0"/>
              </a:spcBef>
              <a:buClrTx/>
              <a:buSzTx/>
              <a:buNone/>
              <a:defRPr sz="1746"/>
            </a:pPr>
            <a:r>
              <a:t>- Similar objects create a class. In other words, each object is a member of some class. </a:t>
            </a:r>
            <a:br/>
          </a:p>
          <a:p>
            <a:pPr marL="0" indent="0" algn="just" defTabSz="443484">
              <a:spcBef>
                <a:spcPts val="0"/>
              </a:spcBef>
              <a:buClrTx/>
              <a:buSzTx/>
              <a:buNone/>
              <a:defRPr sz="1746"/>
            </a:pPr>
            <a:r>
              <a:t>- Classes may inherit features from the superclass.</a:t>
            </a:r>
          </a:p>
        </p:txBody>
      </p:sp>
      <p:sp>
        <p:nvSpPr>
          <p:cNvPr id="699"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The different terms related to object design are:"/>
          <p:cNvSpPr txBox="1"/>
          <p:nvPr>
            <p:ph type="body" idx="1"/>
          </p:nvPr>
        </p:nvSpPr>
        <p:spPr>
          <a:xfrm>
            <a:off x="863550" y="762000"/>
            <a:ext cx="7899450" cy="5334000"/>
          </a:xfrm>
          <a:prstGeom prst="rect">
            <a:avLst/>
          </a:prstGeom>
        </p:spPr>
        <p:txBody>
          <a:bodyPr/>
          <a:lstStyle/>
          <a:p>
            <a:pPr marL="0" indent="0" defTabSz="457200">
              <a:spcBef>
                <a:spcPts val="0"/>
              </a:spcBef>
              <a:buClrTx/>
              <a:buSzTx/>
              <a:buNone/>
              <a:defRPr sz="1800"/>
            </a:pPr>
            <a:r>
              <a:t>The different terms related to object design are:</a:t>
            </a:r>
          </a:p>
          <a:p>
            <a:pPr marL="0" indent="0" defTabSz="457200">
              <a:spcBef>
                <a:spcPts val="0"/>
              </a:spcBef>
              <a:buClrTx/>
              <a:buSzTx/>
              <a:buNone/>
              <a:defRPr b="1" sz="1600">
                <a:solidFill>
                  <a:srgbClr val="333333"/>
                </a:solidFill>
              </a:defRPr>
            </a:pPr>
          </a:p>
          <a:p>
            <a:pPr marL="0" indent="0" defTabSz="457200">
              <a:spcBef>
                <a:spcPts val="0"/>
              </a:spcBef>
              <a:buClrTx/>
              <a:buSzTx/>
              <a:buNone/>
              <a:defRPr b="1" sz="1600">
                <a:solidFill>
                  <a:srgbClr val="333333"/>
                </a:solidFill>
              </a:defRPr>
            </a:pPr>
          </a:p>
        </p:txBody>
      </p:sp>
      <p:pic>
        <p:nvPicPr>
          <p:cNvPr id="702" name="Image" descr="Image"/>
          <p:cNvPicPr>
            <a:picLocks noChangeAspect="1"/>
          </p:cNvPicPr>
          <p:nvPr/>
        </p:nvPicPr>
        <p:blipFill>
          <a:blip r:embed="rId2">
            <a:extLst/>
          </a:blip>
          <a:stretch>
            <a:fillRect/>
          </a:stretch>
        </p:blipFill>
        <p:spPr>
          <a:xfrm>
            <a:off x="863550" y="761999"/>
            <a:ext cx="7807883" cy="3854211"/>
          </a:xfrm>
          <a:prstGeom prst="rect">
            <a:avLst/>
          </a:prstGeom>
          <a:ln w="12700">
            <a:miter lim="400000"/>
          </a:ln>
        </p:spPr>
      </p:pic>
      <p:sp>
        <p:nvSpPr>
          <p:cNvPr id="703"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Objects: All entities involved in the solution design are known as objects. For example, person, banks, company, and users are considered as objects. Every entity has some attributes associated with it and has some methods to perform on the attributes.…"/>
          <p:cNvSpPr txBox="1"/>
          <p:nvPr>
            <p:ph type="body" idx="1"/>
          </p:nvPr>
        </p:nvSpPr>
        <p:spPr>
          <a:xfrm>
            <a:off x="-50205" y="1169987"/>
            <a:ext cx="8869562" cy="5434013"/>
          </a:xfrm>
          <a:prstGeom prst="rect">
            <a:avLst/>
          </a:prstGeom>
        </p:spPr>
        <p:txBody>
          <a:bodyPr/>
          <a:lstStyle/>
          <a:p>
            <a:pPr marL="340226" indent="-200526" algn="just" defTabSz="457200">
              <a:spcBef>
                <a:spcPts val="0"/>
              </a:spcBef>
              <a:buClr>
                <a:srgbClr val="333333"/>
              </a:buClr>
              <a:buSzPct val="100000"/>
              <a:buFont typeface="TimesNewRomanPSMT"/>
              <a:buAutoNum type="arabicPeriod" startAt="1"/>
              <a:defRPr sz="1900"/>
            </a:pPr>
            <a:r>
              <a:rPr b="1"/>
              <a:t>Objects:</a:t>
            </a:r>
            <a:r>
              <a:t> All entities involved in the solution design are known as objects. For example, person, banks, company, and users are considered as objects. Every entity has some attributes associated with it and has some methods to perform on the attributes.</a:t>
            </a:r>
            <a:br/>
          </a:p>
          <a:p>
            <a:pPr marL="340226" indent="-200526" algn="just" defTabSz="457200">
              <a:spcBef>
                <a:spcPts val="0"/>
              </a:spcBef>
              <a:buClr>
                <a:srgbClr val="333333"/>
              </a:buClr>
              <a:buSzPct val="100000"/>
              <a:buFont typeface="TimesNewRomanPSMT"/>
              <a:buAutoNum type="arabicPeriod" startAt="1"/>
              <a:defRPr sz="1900"/>
            </a:pPr>
            <a:r>
              <a:rPr b="1"/>
              <a:t>Classes:</a:t>
            </a:r>
            <a:r>
              <a:t> A class is a generalized description of an object. An object is an instance of a class. A class defines all the attributes, which an object can have and methods, which represents the functionality of the object.</a:t>
            </a:r>
            <a:br/>
          </a:p>
          <a:p>
            <a:pPr marL="340226" indent="-200526" algn="just" defTabSz="457200">
              <a:spcBef>
                <a:spcPts val="0"/>
              </a:spcBef>
              <a:buClr>
                <a:srgbClr val="333333"/>
              </a:buClr>
              <a:buSzPct val="100000"/>
              <a:buFont typeface="TimesNewRomanPSMT"/>
              <a:buAutoNum type="arabicPeriod" startAt="1"/>
              <a:defRPr sz="1900"/>
            </a:pPr>
            <a:r>
              <a:rPr b="1"/>
              <a:t>Messages:</a:t>
            </a:r>
            <a:r>
              <a:t> Objects communicate by message passing. Messages consist of the integrity of the target object, the name of the requested operation, and any other action needed to perform the function. Messages are often implemented as procedure or function calls.</a:t>
            </a:r>
          </a:p>
        </p:txBody>
      </p:sp>
      <p:sp>
        <p:nvSpPr>
          <p:cNvPr id="706"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Abstraction In object-oriented design, complexity is handled using abstraction. Abstraction is the removal of the irrelevant and the amplification of the essentials.…"/>
          <p:cNvSpPr txBox="1"/>
          <p:nvPr>
            <p:ph type="body" idx="1"/>
          </p:nvPr>
        </p:nvSpPr>
        <p:spPr>
          <a:xfrm>
            <a:off x="-42764" y="1002059"/>
            <a:ext cx="8805764" cy="5233641"/>
          </a:xfrm>
          <a:prstGeom prst="rect">
            <a:avLst/>
          </a:prstGeom>
        </p:spPr>
        <p:txBody>
          <a:bodyPr/>
          <a:lstStyle/>
          <a:p>
            <a:pPr marL="363817" indent="-224117" algn="just" defTabSz="457200">
              <a:spcBef>
                <a:spcPts val="0"/>
              </a:spcBef>
              <a:buClr>
                <a:srgbClr val="333333"/>
              </a:buClr>
              <a:buSzPct val="100000"/>
              <a:buFont typeface="TimesNewRomanPSMT"/>
              <a:buAutoNum type="arabicPeriod" startAt="1"/>
              <a:defRPr sz="1600"/>
            </a:pPr>
            <a:r>
              <a:rPr b="1"/>
              <a:t>Abstraction</a:t>
            </a:r>
            <a:r>
              <a:t> In object-oriented design, complexity is handled using abstraction. Abstraction is the removal of the irrelevant and the amplification of the essentials.</a:t>
            </a:r>
            <a:br/>
          </a:p>
          <a:p>
            <a:pPr marL="363817" indent="-224117" algn="just" defTabSz="457200">
              <a:spcBef>
                <a:spcPts val="0"/>
              </a:spcBef>
              <a:buClr>
                <a:srgbClr val="333333"/>
              </a:buClr>
              <a:buSzPct val="100000"/>
              <a:buFont typeface="TimesNewRomanPSMT"/>
              <a:buAutoNum type="arabicPeriod" startAt="1"/>
              <a:defRPr sz="1600"/>
            </a:pPr>
            <a:r>
              <a:rPr b="1"/>
              <a:t>Encapsulation</a:t>
            </a:r>
            <a:r>
              <a:t>: Encapsulation is also called an information hiding concept. The data and operations are linked to a single unit. Encapsulation not only bundles essential information of an object together but also restricts access to the data and methods from the outside world.</a:t>
            </a:r>
            <a:br/>
          </a:p>
          <a:p>
            <a:pPr marL="363817" indent="-224117" algn="just" defTabSz="457200">
              <a:spcBef>
                <a:spcPts val="0"/>
              </a:spcBef>
              <a:buClr>
                <a:srgbClr val="333333"/>
              </a:buClr>
              <a:buSzPct val="100000"/>
              <a:buFont typeface="TimesNewRomanPSMT"/>
              <a:buAutoNum type="arabicPeriod" startAt="1"/>
              <a:defRPr sz="1600"/>
            </a:pPr>
            <a:r>
              <a:rPr b="1"/>
              <a:t>Inheritance</a:t>
            </a:r>
            <a:r>
              <a:t>: OOD allows similar classes to stack up in a hierarchical manner where the lower or sub-classes can import, implement, and re-use allowed variables and functions from their immediate superclasses.This property of OOD is called an inheritance. This makes it easier to define a specific class and to create generalized classes from specific ones.</a:t>
            </a:r>
            <a:br/>
          </a:p>
          <a:p>
            <a:pPr marL="363817" indent="-224117" algn="just" defTabSz="457200">
              <a:spcBef>
                <a:spcPts val="0"/>
              </a:spcBef>
              <a:buClr>
                <a:srgbClr val="333333"/>
              </a:buClr>
              <a:buSzPct val="100000"/>
              <a:buFont typeface="TimesNewRomanPSMT"/>
              <a:buAutoNum type="arabicPeriod" startAt="1"/>
              <a:defRPr sz="1600"/>
            </a:pPr>
            <a:r>
              <a:rPr b="1"/>
              <a:t>Polymorphism</a:t>
            </a:r>
            <a:r>
              <a:t>: OOD languages provide a mechanism where methods performing similar tasks but vary in arguments, can be assigned the same name. This is known as polymorphism, which allows a single interface is performing functions for different types. Depending upon how the service is invoked, the respective portion of the code gets executed.</a:t>
            </a:r>
          </a:p>
        </p:txBody>
      </p:sp>
      <p:sp>
        <p:nvSpPr>
          <p:cNvPr id="709" name="Slide Number"/>
          <p:cNvSpPr txBox="1"/>
          <p:nvPr>
            <p:ph type="sldNum" sz="quarter" idx="2"/>
          </p:nvPr>
        </p:nvSpPr>
        <p:spPr>
          <a:xfrm>
            <a:off x="8057408" y="6398260"/>
            <a:ext cx="40079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laboration"/>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b="1" sz="3680">
                <a:solidFill>
                  <a:srgbClr val="273239"/>
                </a:solidFill>
                <a:latin typeface="Nunito"/>
                <a:ea typeface="Nunito"/>
                <a:cs typeface="Nunito"/>
                <a:sym typeface="Nunito"/>
              </a:defRPr>
            </a:lvl1pPr>
          </a:lstStyle>
          <a:p>
            <a:pPr/>
            <a:r>
              <a:t> Elaboration</a:t>
            </a:r>
          </a:p>
        </p:txBody>
      </p:sp>
      <p:sp>
        <p:nvSpPr>
          <p:cNvPr id="278" name="This is the third phase of the requirements analysis process.…"/>
          <p:cNvSpPr txBox="1"/>
          <p:nvPr>
            <p:ph type="body" idx="4294967295"/>
          </p:nvPr>
        </p:nvSpPr>
        <p:spPr>
          <a:xfrm>
            <a:off x="539750" y="2057400"/>
            <a:ext cx="8510588" cy="4191000"/>
          </a:xfrm>
          <a:prstGeom prst="rect">
            <a:avLst/>
          </a:prstGeom>
        </p:spPr>
        <p:txBody>
          <a:bodyPr>
            <a:normAutofit fontScale="100000" lnSpcReduction="0"/>
          </a:bodyPr>
          <a:lstStyle/>
          <a:p>
            <a:pPr algn="just">
              <a:spcBef>
                <a:spcPts val="400"/>
              </a:spcBef>
              <a:buChar char="■"/>
              <a:defRPr sz="2000">
                <a:solidFill>
                  <a:srgbClr val="273239"/>
                </a:solidFill>
                <a:latin typeface="Nunito"/>
                <a:ea typeface="Nunito"/>
                <a:cs typeface="Nunito"/>
                <a:sym typeface="Nunito"/>
              </a:defRPr>
            </a:pPr>
            <a:r>
              <a:t>This is the third phase of the requirements analysis process. </a:t>
            </a:r>
          </a:p>
          <a:p>
            <a:pPr algn="just">
              <a:spcBef>
                <a:spcPts val="400"/>
              </a:spcBef>
              <a:buChar char="■"/>
              <a:defRPr sz="2000">
                <a:solidFill>
                  <a:srgbClr val="273239"/>
                </a:solidFill>
                <a:latin typeface="Nunito"/>
                <a:ea typeface="Nunito"/>
                <a:cs typeface="Nunito"/>
                <a:sym typeface="Nunito"/>
              </a:defRPr>
            </a:pPr>
            <a:r>
              <a:t>This phase is the result of the inception and elicitation phase. </a:t>
            </a:r>
          </a:p>
          <a:p>
            <a:pPr algn="just">
              <a:spcBef>
                <a:spcPts val="400"/>
              </a:spcBef>
              <a:buChar char="■"/>
              <a:defRPr sz="2000">
                <a:solidFill>
                  <a:srgbClr val="273239"/>
                </a:solidFill>
                <a:latin typeface="Nunito"/>
                <a:ea typeface="Nunito"/>
                <a:cs typeface="Nunito"/>
                <a:sym typeface="Nunito"/>
              </a:defRPr>
            </a:pPr>
            <a:r>
              <a:t>In the elaboration process, it takes the requirements that have been stated and gathered in the first two phases and refines them. Expansion and looking into it further are done as well.  </a:t>
            </a:r>
          </a:p>
          <a:p>
            <a:pPr algn="just">
              <a:spcBef>
                <a:spcPts val="400"/>
              </a:spcBef>
              <a:buChar char="■"/>
              <a:defRPr sz="2000">
                <a:solidFill>
                  <a:srgbClr val="273239"/>
                </a:solidFill>
                <a:latin typeface="Nunito"/>
                <a:ea typeface="Nunito"/>
                <a:cs typeface="Nunito"/>
                <a:sym typeface="Nunito"/>
              </a:defRPr>
            </a:pPr>
            <a:r>
              <a:t>The main task in this phase is to indulge in </a:t>
            </a:r>
            <a:r>
              <a:rPr>
                <a:solidFill>
                  <a:srgbClr val="FF0000"/>
                </a:solidFill>
              </a:rPr>
              <a:t>modeling activities and develop a prototype that elaborates on the features and constraints using the necessary tools and functions. </a:t>
            </a:r>
          </a:p>
        </p:txBody>
      </p:sp>
      <p:sp>
        <p:nvSpPr>
          <p:cNvPr id="27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80" name="Slide Number"/>
          <p:cNvSpPr txBox="1"/>
          <p:nvPr>
            <p:ph type="sldNum" sz="quarter" idx="2"/>
          </p:nvPr>
        </p:nvSpPr>
        <p:spPr>
          <a:xfrm>
            <a:off x="8603161" y="6461760"/>
            <a:ext cx="236039"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Negotiation"/>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b="1" sz="3680">
                <a:solidFill>
                  <a:srgbClr val="273239"/>
                </a:solidFill>
                <a:latin typeface="Nunito"/>
                <a:ea typeface="Nunito"/>
                <a:cs typeface="Nunito"/>
                <a:sym typeface="Nunito"/>
              </a:defRPr>
            </a:lvl1pPr>
          </a:lstStyle>
          <a:p>
            <a:pPr/>
            <a:r>
              <a:t>Negotiation</a:t>
            </a:r>
          </a:p>
        </p:txBody>
      </p:sp>
      <p:sp>
        <p:nvSpPr>
          <p:cNvPr id="283" name="This is the fourth phase of the requirements analysis process.…"/>
          <p:cNvSpPr txBox="1"/>
          <p:nvPr>
            <p:ph type="body" idx="4294967295"/>
          </p:nvPr>
        </p:nvSpPr>
        <p:spPr>
          <a:xfrm>
            <a:off x="971550" y="1905000"/>
            <a:ext cx="7791450" cy="4191000"/>
          </a:xfrm>
          <a:prstGeom prst="rect">
            <a:avLst/>
          </a:prstGeom>
        </p:spPr>
        <p:txBody>
          <a:bodyPr>
            <a:normAutofit fontScale="100000" lnSpcReduction="0"/>
          </a:bodyPr>
          <a:lstStyle/>
          <a:p>
            <a:pPr algn="just">
              <a:buChar char="■"/>
              <a:defRPr>
                <a:solidFill>
                  <a:srgbClr val="273239"/>
                </a:solidFill>
                <a:latin typeface="Nunito"/>
                <a:ea typeface="Nunito"/>
                <a:cs typeface="Nunito"/>
                <a:sym typeface="Nunito"/>
              </a:defRPr>
            </a:pPr>
            <a:r>
              <a:t>This is the fourth phase of the requirements analysis process. </a:t>
            </a:r>
          </a:p>
          <a:p>
            <a:pPr algn="just">
              <a:buChar char="■"/>
              <a:defRPr>
                <a:solidFill>
                  <a:srgbClr val="273239"/>
                </a:solidFill>
                <a:latin typeface="Nunito"/>
                <a:ea typeface="Nunito"/>
                <a:cs typeface="Nunito"/>
                <a:sym typeface="Nunito"/>
              </a:defRPr>
            </a:pPr>
            <a:r>
              <a:t>This phase emphasizes discussion and exchanging conversation on what is needed and what is to be eliminated. </a:t>
            </a:r>
          </a:p>
          <a:p>
            <a:pPr algn="just">
              <a:buChar char="■"/>
              <a:defRPr>
                <a:solidFill>
                  <a:srgbClr val="273239"/>
                </a:solidFill>
                <a:latin typeface="Nunito"/>
                <a:ea typeface="Nunito"/>
                <a:cs typeface="Nunito"/>
                <a:sym typeface="Nunito"/>
              </a:defRPr>
            </a:pPr>
            <a:r>
              <a:t>Negotiation is between the developer and the customer and they dwell on how to go about the project with limited business resources. </a:t>
            </a:r>
          </a:p>
        </p:txBody>
      </p:sp>
      <p:sp>
        <p:nvSpPr>
          <p:cNvPr id="284"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85"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288" name="Customers are asked to prioritize the requirements and make guesstimates on the conflicts that may arise along with it.…"/>
          <p:cNvSpPr txBox="1"/>
          <p:nvPr>
            <p:ph type="body" idx="4294967295"/>
          </p:nvPr>
        </p:nvSpPr>
        <p:spPr>
          <a:xfrm>
            <a:off x="755650" y="1905000"/>
            <a:ext cx="8007350" cy="4191000"/>
          </a:xfrm>
          <a:prstGeom prst="rect">
            <a:avLst/>
          </a:prstGeom>
        </p:spPr>
        <p:txBody>
          <a:bodyPr>
            <a:normAutofit fontScale="100000" lnSpcReduction="0"/>
          </a:bodyPr>
          <a:lstStyle/>
          <a:p>
            <a:pPr algn="just">
              <a:buChar char="■"/>
              <a:defRPr>
                <a:solidFill>
                  <a:srgbClr val="273239"/>
                </a:solidFill>
                <a:latin typeface="Nunito"/>
                <a:ea typeface="Nunito"/>
                <a:cs typeface="Nunito"/>
                <a:sym typeface="Nunito"/>
              </a:defRPr>
            </a:pPr>
            <a:r>
              <a:t>Customers are asked to prioritize the requirements and make guesstimates on the conflicts that may arise along with it. </a:t>
            </a:r>
          </a:p>
          <a:p>
            <a:pPr algn="just">
              <a:buChar char="■"/>
              <a:defRPr>
                <a:solidFill>
                  <a:srgbClr val="273239"/>
                </a:solidFill>
                <a:latin typeface="Nunito"/>
                <a:ea typeface="Nunito"/>
                <a:cs typeface="Nunito"/>
                <a:sym typeface="Nunito"/>
              </a:defRPr>
            </a:pPr>
            <a:r>
              <a:t>Risks of all the requirements are taken into consideration and negotiated in a way where the customer and developer are both satisfied with reference to the further implementation. </a:t>
            </a:r>
          </a:p>
        </p:txBody>
      </p:sp>
      <p:sp>
        <p:nvSpPr>
          <p:cNvPr id="28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90"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293" name="The following are discussed in the negotiation phase:…"/>
          <p:cNvSpPr txBox="1"/>
          <p:nvPr>
            <p:ph type="body" idx="4294967295"/>
          </p:nvPr>
        </p:nvSpPr>
        <p:spPr>
          <a:xfrm>
            <a:off x="1187450" y="1905000"/>
            <a:ext cx="7575550" cy="4191000"/>
          </a:xfrm>
          <a:prstGeom prst="rect">
            <a:avLst/>
          </a:prstGeom>
        </p:spPr>
        <p:txBody>
          <a:bodyPr>
            <a:normAutofit fontScale="100000" lnSpcReduction="0"/>
          </a:bodyPr>
          <a:lstStyle/>
          <a:p>
            <a:pPr marL="0" indent="0">
              <a:buSzTx/>
              <a:buFont typeface="Wingdings"/>
              <a:buNone/>
              <a:defRPr>
                <a:solidFill>
                  <a:srgbClr val="273239"/>
                </a:solidFill>
                <a:latin typeface="Nunito"/>
                <a:ea typeface="Nunito"/>
                <a:cs typeface="Nunito"/>
                <a:sym typeface="Nunito"/>
              </a:defRPr>
            </a:pPr>
            <a:r>
              <a:t>The following are discussed in the negotiation phase:</a:t>
            </a:r>
          </a:p>
          <a:p>
            <a:pPr marL="0" indent="0">
              <a:buFont typeface="Arial"/>
              <a:defRPr>
                <a:solidFill>
                  <a:srgbClr val="273239"/>
                </a:solidFill>
                <a:latin typeface="Nunito"/>
                <a:ea typeface="Nunito"/>
                <a:cs typeface="Nunito"/>
                <a:sym typeface="Nunito"/>
              </a:defRPr>
            </a:pPr>
            <a:r>
              <a:t>Availability of Resources.</a:t>
            </a:r>
          </a:p>
          <a:p>
            <a:pPr marL="0" indent="0">
              <a:buFont typeface="Arial"/>
              <a:defRPr>
                <a:solidFill>
                  <a:srgbClr val="273239"/>
                </a:solidFill>
                <a:latin typeface="Nunito"/>
                <a:ea typeface="Nunito"/>
                <a:cs typeface="Nunito"/>
                <a:sym typeface="Nunito"/>
              </a:defRPr>
            </a:pPr>
            <a:r>
              <a:t>Delivery Time.</a:t>
            </a:r>
          </a:p>
          <a:p>
            <a:pPr marL="0" indent="0">
              <a:buFont typeface="Arial"/>
              <a:defRPr>
                <a:solidFill>
                  <a:srgbClr val="273239"/>
                </a:solidFill>
                <a:latin typeface="Nunito"/>
                <a:ea typeface="Nunito"/>
                <a:cs typeface="Nunito"/>
                <a:sym typeface="Nunito"/>
              </a:defRPr>
            </a:pPr>
            <a:r>
              <a:t>Scope of requirements.</a:t>
            </a:r>
          </a:p>
          <a:p>
            <a:pPr marL="0" indent="0">
              <a:buFont typeface="Arial"/>
              <a:defRPr>
                <a:solidFill>
                  <a:srgbClr val="273239"/>
                </a:solidFill>
                <a:latin typeface="Nunito"/>
                <a:ea typeface="Nunito"/>
                <a:cs typeface="Nunito"/>
                <a:sym typeface="Nunito"/>
              </a:defRPr>
            </a:pPr>
            <a:r>
              <a:t>Project Cost.</a:t>
            </a:r>
          </a:p>
          <a:p>
            <a:pPr marL="0" indent="0">
              <a:buFont typeface="Arial"/>
              <a:defRPr>
                <a:solidFill>
                  <a:srgbClr val="273239"/>
                </a:solidFill>
                <a:latin typeface="Nunito"/>
                <a:ea typeface="Nunito"/>
                <a:cs typeface="Nunito"/>
                <a:sym typeface="Nunito"/>
              </a:defRPr>
            </a:pPr>
            <a:r>
              <a:t>Estimations on development.</a:t>
            </a:r>
          </a:p>
        </p:txBody>
      </p:sp>
      <p:sp>
        <p:nvSpPr>
          <p:cNvPr id="294"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95"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pecification"/>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b="1" sz="3680">
                <a:solidFill>
                  <a:srgbClr val="273239"/>
                </a:solidFill>
                <a:latin typeface="Nunito"/>
                <a:ea typeface="Nunito"/>
                <a:cs typeface="Nunito"/>
                <a:sym typeface="Nunito"/>
              </a:defRPr>
            </a:lvl1pPr>
          </a:lstStyle>
          <a:p>
            <a:pPr/>
            <a:r>
              <a:t> Specification </a:t>
            </a:r>
          </a:p>
        </p:txBody>
      </p:sp>
      <p:sp>
        <p:nvSpPr>
          <p:cNvPr id="298" name="This is the fifth phase of the requirements analysis process. This phase specifies the following:…"/>
          <p:cNvSpPr txBox="1"/>
          <p:nvPr>
            <p:ph type="body" idx="4294967295"/>
          </p:nvPr>
        </p:nvSpPr>
        <p:spPr>
          <a:xfrm>
            <a:off x="827087" y="1905000"/>
            <a:ext cx="7935913" cy="4191000"/>
          </a:xfrm>
          <a:prstGeom prst="rect">
            <a:avLst/>
          </a:prstGeom>
        </p:spPr>
        <p:txBody>
          <a:bodyPr>
            <a:normAutofit fontScale="100000" lnSpcReduction="0"/>
          </a:bodyPr>
          <a:lstStyle/>
          <a:p>
            <a:pPr marL="0" indent="0">
              <a:buSzTx/>
              <a:buFont typeface="Wingdings"/>
              <a:buNone/>
              <a:defRPr>
                <a:solidFill>
                  <a:srgbClr val="273239"/>
                </a:solidFill>
                <a:latin typeface="Nunito"/>
                <a:ea typeface="Nunito"/>
                <a:cs typeface="Nunito"/>
                <a:sym typeface="Nunito"/>
              </a:defRPr>
            </a:pPr>
            <a:r>
              <a:t>This is the fifth phase of the requirements analysis process. This phase specifies the following:</a:t>
            </a:r>
          </a:p>
          <a:p>
            <a:pPr marL="0" indent="0">
              <a:buFont typeface="Arial"/>
              <a:defRPr>
                <a:solidFill>
                  <a:srgbClr val="273239"/>
                </a:solidFill>
                <a:latin typeface="Nunito"/>
                <a:ea typeface="Nunito"/>
                <a:cs typeface="Nunito"/>
                <a:sym typeface="Nunito"/>
              </a:defRPr>
            </a:pPr>
            <a:r>
              <a:t>Written document.</a:t>
            </a:r>
          </a:p>
          <a:p>
            <a:pPr marL="0" indent="0">
              <a:buFont typeface="Arial"/>
              <a:defRPr>
                <a:solidFill>
                  <a:srgbClr val="273239"/>
                </a:solidFill>
                <a:latin typeface="Nunito"/>
                <a:ea typeface="Nunito"/>
                <a:cs typeface="Nunito"/>
                <a:sym typeface="Nunito"/>
              </a:defRPr>
            </a:pPr>
            <a:r>
              <a:t>A set of models.</a:t>
            </a:r>
          </a:p>
          <a:p>
            <a:pPr marL="0" indent="0">
              <a:buFont typeface="Arial"/>
              <a:defRPr>
                <a:solidFill>
                  <a:srgbClr val="273239"/>
                </a:solidFill>
                <a:latin typeface="Nunito"/>
                <a:ea typeface="Nunito"/>
                <a:cs typeface="Nunito"/>
                <a:sym typeface="Nunito"/>
              </a:defRPr>
            </a:pPr>
            <a:r>
              <a:t>A collection of use cases.</a:t>
            </a:r>
          </a:p>
          <a:p>
            <a:pPr marL="0" indent="0">
              <a:buFont typeface="Arial"/>
              <a:defRPr>
                <a:solidFill>
                  <a:srgbClr val="273239"/>
                </a:solidFill>
                <a:latin typeface="Nunito"/>
                <a:ea typeface="Nunito"/>
                <a:cs typeface="Nunito"/>
                <a:sym typeface="Nunito"/>
              </a:defRPr>
            </a:pPr>
            <a:r>
              <a:t>A prototype.</a:t>
            </a:r>
          </a:p>
        </p:txBody>
      </p:sp>
      <p:sp>
        <p:nvSpPr>
          <p:cNvPr id="29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00"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03" name="This final working product will be the basis of any functions, features or constraints to be observed.…"/>
          <p:cNvSpPr txBox="1"/>
          <p:nvPr>
            <p:ph type="body" idx="4294967295"/>
          </p:nvPr>
        </p:nvSpPr>
        <p:spPr>
          <a:xfrm>
            <a:off x="684212" y="1905000"/>
            <a:ext cx="8078788" cy="4191000"/>
          </a:xfrm>
          <a:prstGeom prst="rect">
            <a:avLst/>
          </a:prstGeom>
        </p:spPr>
        <p:txBody>
          <a:bodyPr>
            <a:normAutofit fontScale="100000" lnSpcReduction="0"/>
          </a:bodyPr>
          <a:lstStyle/>
          <a:p>
            <a:pPr>
              <a:buChar char="■"/>
              <a:defRPr>
                <a:solidFill>
                  <a:srgbClr val="273239"/>
                </a:solidFill>
                <a:latin typeface="Nunito"/>
                <a:ea typeface="Nunito"/>
                <a:cs typeface="Nunito"/>
                <a:sym typeface="Nunito"/>
              </a:defRPr>
            </a:pPr>
            <a:r>
              <a:t>This final working product will be the basis of any functions, features or constraints to be observed. </a:t>
            </a:r>
          </a:p>
          <a:p>
            <a:pPr>
              <a:buChar char="■"/>
              <a:defRPr>
                <a:solidFill>
                  <a:srgbClr val="273239"/>
                </a:solidFill>
                <a:latin typeface="Nunito"/>
                <a:ea typeface="Nunito"/>
                <a:cs typeface="Nunito"/>
                <a:sym typeface="Nunito"/>
              </a:defRPr>
            </a:pPr>
            <a:r>
              <a:t>The models used in this phase include </a:t>
            </a:r>
            <a:r>
              <a:rPr u="sng">
                <a:solidFill>
                  <a:srgbClr val="336699"/>
                </a:solidFill>
                <a:uFill>
                  <a:solidFill>
                    <a:srgbClr val="336699"/>
                  </a:solidFill>
                </a:uFill>
                <a:hlinkClick r:id="rId2" invalidUrl="" action="" tgtFrame="" tooltip="" history="1" highlightClick="0" endSnd="0"/>
              </a:rPr>
              <a:t>ER (Entity Relationship) diagrams</a:t>
            </a:r>
            <a:r>
              <a:t>, </a:t>
            </a:r>
            <a:r>
              <a:rPr u="sng">
                <a:solidFill>
                  <a:srgbClr val="336699"/>
                </a:solidFill>
                <a:uFill>
                  <a:solidFill>
                    <a:srgbClr val="336699"/>
                  </a:solidFill>
                </a:uFill>
                <a:hlinkClick r:id="rId3" invalidUrl="" action="" tgtFrame="" tooltip="" history="1" highlightClick="0" endSnd="0"/>
              </a:rPr>
              <a:t>DFD (Data Flow Diagram)</a:t>
            </a:r>
            <a:r>
              <a:t>, FDD (Function Decomposition Diagrams), and </a:t>
            </a:r>
            <a:r>
              <a:rPr u="sng">
                <a:solidFill>
                  <a:srgbClr val="336699"/>
                </a:solidFill>
                <a:uFill>
                  <a:solidFill>
                    <a:srgbClr val="336699"/>
                  </a:solidFill>
                </a:uFill>
                <a:hlinkClick r:id="rId4" invalidUrl="" action="" tgtFrame="" tooltip="" history="1" highlightClick="0" endSnd="0"/>
              </a:rPr>
              <a:t>Data Dictionaries</a:t>
            </a:r>
            <a:r>
              <a:t>.</a:t>
            </a:r>
          </a:p>
          <a:p>
            <a:pPr>
              <a:buChar char="■"/>
              <a:defRPr>
                <a:solidFill>
                  <a:srgbClr val="273239"/>
                </a:solidFill>
                <a:latin typeface="Nunito"/>
                <a:ea typeface="Nunito"/>
                <a:cs typeface="Nunito"/>
                <a:sym typeface="Nunito"/>
              </a:defRPr>
            </a:pPr>
            <a:r>
              <a:t>A software specification document is submitted to the customer in a language that he/she will understand, to give a glimpse of the working model.</a:t>
            </a:r>
            <a:br/>
          </a:p>
        </p:txBody>
      </p:sp>
      <p:sp>
        <p:nvSpPr>
          <p:cNvPr id="304"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05"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Validation"/>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b="1" sz="3680">
                <a:solidFill>
                  <a:srgbClr val="273239"/>
                </a:solidFill>
                <a:latin typeface="Nunito"/>
                <a:ea typeface="Nunito"/>
                <a:cs typeface="Nunito"/>
                <a:sym typeface="Nunito"/>
              </a:defRPr>
            </a:lvl1pPr>
          </a:lstStyle>
          <a:p>
            <a:pPr/>
            <a:r>
              <a:t>Validation</a:t>
            </a:r>
          </a:p>
        </p:txBody>
      </p:sp>
      <p:sp>
        <p:nvSpPr>
          <p:cNvPr id="308" name="This is the sixth phase of the requirements analysis process.…"/>
          <p:cNvSpPr txBox="1"/>
          <p:nvPr>
            <p:ph type="body" idx="4294967295"/>
          </p:nvPr>
        </p:nvSpPr>
        <p:spPr>
          <a:xfrm>
            <a:off x="539750" y="1905000"/>
            <a:ext cx="8496300" cy="4191000"/>
          </a:xfrm>
          <a:prstGeom prst="rect">
            <a:avLst/>
          </a:prstGeom>
        </p:spPr>
        <p:txBody>
          <a:bodyPr>
            <a:normAutofit fontScale="100000" lnSpcReduction="0"/>
          </a:bodyPr>
          <a:lstStyle/>
          <a:p>
            <a:pPr algn="just">
              <a:buChar char="■"/>
              <a:defRPr>
                <a:solidFill>
                  <a:srgbClr val="273239"/>
                </a:solidFill>
                <a:latin typeface="Nunito"/>
                <a:ea typeface="Nunito"/>
                <a:cs typeface="Nunito"/>
                <a:sym typeface="Nunito"/>
              </a:defRPr>
            </a:pPr>
            <a:r>
              <a:t>This is the sixth phase of the requirements analysis process. </a:t>
            </a:r>
          </a:p>
          <a:p>
            <a:pPr algn="just">
              <a:buChar char="■"/>
              <a:defRPr>
                <a:solidFill>
                  <a:srgbClr val="273239"/>
                </a:solidFill>
                <a:latin typeface="Nunito"/>
                <a:ea typeface="Nunito"/>
                <a:cs typeface="Nunito"/>
                <a:sym typeface="Nunito"/>
              </a:defRPr>
            </a:pPr>
            <a:r>
              <a:t>This phase focuses on </a:t>
            </a:r>
            <a:r>
              <a:rPr>
                <a:solidFill>
                  <a:srgbClr val="FF0000"/>
                </a:solidFill>
              </a:rPr>
              <a:t>checking for errors and debugging</a:t>
            </a:r>
            <a:r>
              <a:t>.</a:t>
            </a:r>
          </a:p>
          <a:p>
            <a:pPr algn="just">
              <a:buChar char="■"/>
              <a:defRPr>
                <a:solidFill>
                  <a:srgbClr val="273239"/>
                </a:solidFill>
                <a:latin typeface="Nunito"/>
                <a:ea typeface="Nunito"/>
                <a:cs typeface="Nunito"/>
                <a:sym typeface="Nunito"/>
              </a:defRPr>
            </a:pPr>
            <a:r>
              <a:t>In the validation phase, the developer scans the specification document and checks for the following:</a:t>
            </a:r>
          </a:p>
          <a:p>
            <a:pPr algn="just">
              <a:spcBef>
                <a:spcPts val="400"/>
              </a:spcBef>
              <a:buSzTx/>
              <a:buFont typeface="Wingdings"/>
              <a:buNone/>
              <a:defRPr sz="2000">
                <a:solidFill>
                  <a:srgbClr val="273239"/>
                </a:solidFill>
                <a:latin typeface="Nunito"/>
                <a:ea typeface="Nunito"/>
                <a:cs typeface="Nunito"/>
                <a:sym typeface="Nunito"/>
              </a:defRPr>
            </a:pPr>
            <a:r>
              <a:t>	1. All the requirements have been stated and met correctly</a:t>
            </a:r>
          </a:p>
          <a:p>
            <a:pPr algn="just">
              <a:spcBef>
                <a:spcPts val="400"/>
              </a:spcBef>
              <a:buSzTx/>
              <a:buFont typeface="Wingdings"/>
              <a:buNone/>
              <a:defRPr sz="2000">
                <a:solidFill>
                  <a:srgbClr val="273239"/>
                </a:solidFill>
                <a:latin typeface="Nunito"/>
                <a:ea typeface="Nunito"/>
                <a:cs typeface="Nunito"/>
                <a:sym typeface="Nunito"/>
              </a:defRPr>
            </a:pPr>
            <a:r>
              <a:t>	2. Errors have been debugged and corrected.</a:t>
            </a:r>
          </a:p>
          <a:p>
            <a:pPr algn="just">
              <a:spcBef>
                <a:spcPts val="400"/>
              </a:spcBef>
              <a:buSzTx/>
              <a:buFont typeface="Wingdings"/>
              <a:buNone/>
              <a:defRPr sz="2000">
                <a:solidFill>
                  <a:srgbClr val="273239"/>
                </a:solidFill>
                <a:latin typeface="Nunito"/>
                <a:ea typeface="Nunito"/>
                <a:cs typeface="Nunito"/>
                <a:sym typeface="Nunito"/>
              </a:defRPr>
            </a:pPr>
            <a:r>
              <a:t>	3. Work product is built according to the standards.</a:t>
            </a:r>
          </a:p>
        </p:txBody>
      </p:sp>
      <p:sp>
        <p:nvSpPr>
          <p:cNvPr id="30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10"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quirements Management"/>
          <p:cNvSpPr txBox="1"/>
          <p:nvPr>
            <p:ph type="title" idx="4294967295"/>
          </p:nvPr>
        </p:nvSpPr>
        <p:spPr>
          <a:xfrm>
            <a:off x="611187" y="990600"/>
            <a:ext cx="7313613" cy="633413"/>
          </a:xfrm>
          <a:prstGeom prst="rect">
            <a:avLst/>
          </a:prstGeom>
        </p:spPr>
        <p:txBody>
          <a:bodyPr>
            <a:normAutofit fontScale="100000" lnSpcReduction="0"/>
          </a:bodyPr>
          <a:lstStyle>
            <a:lvl1pPr defTabSz="841247">
              <a:defRPr b="1" sz="3680">
                <a:solidFill>
                  <a:srgbClr val="273239"/>
                </a:solidFill>
                <a:latin typeface="Nunito"/>
                <a:ea typeface="Nunito"/>
                <a:cs typeface="Nunito"/>
                <a:sym typeface="Nunito"/>
              </a:defRPr>
            </a:lvl1pPr>
          </a:lstStyle>
          <a:p>
            <a:pPr/>
            <a:r>
              <a:t>Requirements Management</a:t>
            </a:r>
          </a:p>
        </p:txBody>
      </p:sp>
      <p:sp>
        <p:nvSpPr>
          <p:cNvPr id="313" name="This is the last phase of the requirements analysis process.…"/>
          <p:cNvSpPr txBox="1"/>
          <p:nvPr>
            <p:ph type="body" idx="4294967295"/>
          </p:nvPr>
        </p:nvSpPr>
        <p:spPr>
          <a:xfrm>
            <a:off x="539750" y="1905000"/>
            <a:ext cx="8223250" cy="4191000"/>
          </a:xfrm>
          <a:prstGeom prst="rect">
            <a:avLst/>
          </a:prstGeom>
        </p:spPr>
        <p:txBody>
          <a:bodyPr>
            <a:normAutofit fontScale="100000" lnSpcReduction="0"/>
          </a:bodyPr>
          <a:lstStyle/>
          <a:p>
            <a:pPr algn="just">
              <a:buChar char="■"/>
              <a:defRPr>
                <a:solidFill>
                  <a:srgbClr val="273239"/>
                </a:solidFill>
                <a:latin typeface="Nunito"/>
                <a:ea typeface="Nunito"/>
                <a:cs typeface="Nunito"/>
                <a:sym typeface="Nunito"/>
              </a:defRPr>
            </a:pPr>
            <a:r>
              <a:t>This is the last phase of the requirements analysis process. </a:t>
            </a:r>
          </a:p>
          <a:p>
            <a:pPr algn="just">
              <a:buChar char="■"/>
              <a:defRPr>
                <a:solidFill>
                  <a:srgbClr val="273239"/>
                </a:solidFill>
                <a:latin typeface="Nunito"/>
                <a:ea typeface="Nunito"/>
                <a:cs typeface="Nunito"/>
                <a:sym typeface="Nunito"/>
              </a:defRPr>
            </a:pPr>
            <a:r>
              <a:t>Requirements management is a set of activities where the entire team takes part in identifying, controlling, tracking, and establishing the requirements for the successful and smooth implementation of the project.</a:t>
            </a:r>
          </a:p>
        </p:txBody>
      </p:sp>
      <p:sp>
        <p:nvSpPr>
          <p:cNvPr id="314"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15"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oftware Requirement Specifications (SRS)"/>
          <p:cNvSpPr txBox="1"/>
          <p:nvPr>
            <p:ph type="title" idx="4294967295"/>
          </p:nvPr>
        </p:nvSpPr>
        <p:spPr>
          <a:xfrm>
            <a:off x="920750" y="801687"/>
            <a:ext cx="8942388" cy="633413"/>
          </a:xfrm>
          <a:prstGeom prst="rect">
            <a:avLst/>
          </a:prstGeom>
        </p:spPr>
        <p:txBody>
          <a:bodyPr>
            <a:normAutofit fontScale="100000" lnSpcReduction="0"/>
          </a:bodyPr>
          <a:lstStyle/>
          <a:p>
            <a:pPr defTabSz="365760">
              <a:defRPr sz="2920">
                <a:solidFill>
                  <a:srgbClr val="610B38"/>
                </a:solidFill>
                <a:latin typeface="erdana"/>
                <a:ea typeface="erdana"/>
                <a:cs typeface="erdana"/>
                <a:sym typeface="erdana"/>
              </a:defRPr>
            </a:pPr>
            <a:r>
              <a:t>Software Requirement Specifications (SRS)</a:t>
            </a:r>
            <a:br/>
          </a:p>
        </p:txBody>
      </p:sp>
      <p:sp>
        <p:nvSpPr>
          <p:cNvPr id="318" name="SRS is a complete specification and description of requirements of the software that need to be fulfilled for the successful development of the software system.…"/>
          <p:cNvSpPr txBox="1"/>
          <p:nvPr>
            <p:ph type="body" idx="4294967295"/>
          </p:nvPr>
        </p:nvSpPr>
        <p:spPr>
          <a:xfrm>
            <a:off x="468312" y="1905000"/>
            <a:ext cx="8294688" cy="4191000"/>
          </a:xfrm>
          <a:prstGeom prst="rect">
            <a:avLst/>
          </a:prstGeom>
        </p:spPr>
        <p:txBody>
          <a:bodyPr>
            <a:normAutofit fontScale="100000" lnSpcReduction="0"/>
          </a:bodyPr>
          <a:lstStyle/>
          <a:p>
            <a:pPr algn="just">
              <a:buChar char="■"/>
              <a:defRPr>
                <a:solidFill>
                  <a:srgbClr val="273239"/>
                </a:solidFill>
                <a:latin typeface="Nunito"/>
                <a:ea typeface="Nunito"/>
                <a:cs typeface="Nunito"/>
                <a:sym typeface="Nunito"/>
              </a:defRPr>
            </a:pPr>
            <a:r>
              <a:t>SRS is a complete specification and description of requirements of the software that need to be fulfilled for the successful development of the software system.</a:t>
            </a:r>
          </a:p>
          <a:p>
            <a:pPr algn="just">
              <a:buChar char="■"/>
              <a:defRPr>
                <a:solidFill>
                  <a:srgbClr val="273239"/>
                </a:solidFill>
                <a:latin typeface="Nunito"/>
                <a:ea typeface="Nunito"/>
                <a:cs typeface="Nunito"/>
                <a:sym typeface="Nunito"/>
              </a:defRPr>
            </a:pPr>
            <a:r>
              <a:t>These requirements can be functional as well as non-functional depending upon the type of requirement. </a:t>
            </a:r>
          </a:p>
          <a:p>
            <a:pPr algn="just">
              <a:buChar char="■"/>
              <a:defRPr>
                <a:solidFill>
                  <a:srgbClr val="273239"/>
                </a:solidFill>
                <a:latin typeface="Nunito"/>
                <a:ea typeface="Nunito"/>
                <a:cs typeface="Nunito"/>
                <a:sym typeface="Nunito"/>
              </a:defRPr>
            </a:pPr>
            <a:r>
              <a:t>The interaction between different customers and contractors is done because it is necessary to fully understand the needs of customers. </a:t>
            </a:r>
          </a:p>
        </p:txBody>
      </p:sp>
      <p:sp>
        <p:nvSpPr>
          <p:cNvPr id="31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20"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pic>
        <p:nvPicPr>
          <p:cNvPr id="234" name="image.png" descr="image.png"/>
          <p:cNvPicPr>
            <a:picLocks noChangeAspect="1"/>
          </p:cNvPicPr>
          <p:nvPr/>
        </p:nvPicPr>
        <p:blipFill>
          <a:blip r:embed="rId2">
            <a:extLst/>
          </a:blip>
          <a:stretch>
            <a:fillRect/>
          </a:stretch>
        </p:blipFill>
        <p:spPr>
          <a:xfrm>
            <a:off x="-152400" y="157162"/>
            <a:ext cx="8828088" cy="6210301"/>
          </a:xfrm>
          <a:prstGeom prst="rect">
            <a:avLst/>
          </a:prstGeom>
          <a:ln w="12700">
            <a:miter lim="400000"/>
          </a:ln>
        </p:spPr>
      </p:pic>
      <p:sp>
        <p:nvSpPr>
          <p:cNvPr id="235"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Features of a good SRS document:"/>
          <p:cNvSpPr txBox="1"/>
          <p:nvPr>
            <p:ph type="title" idx="4294967295"/>
          </p:nvPr>
        </p:nvSpPr>
        <p:spPr>
          <a:xfrm>
            <a:off x="812800" y="1041400"/>
            <a:ext cx="6705600" cy="633413"/>
          </a:xfrm>
          <a:prstGeom prst="rect">
            <a:avLst/>
          </a:prstGeom>
        </p:spPr>
        <p:txBody>
          <a:bodyPr>
            <a:normAutofit fontScale="100000" lnSpcReduction="0"/>
          </a:bodyPr>
          <a:lstStyle/>
          <a:p>
            <a:pPr defTabSz="365760">
              <a:defRPr b="1" sz="2160">
                <a:solidFill>
                  <a:srgbClr val="333333"/>
                </a:solidFill>
                <a:latin typeface="Segoe UI"/>
                <a:ea typeface="Segoe UI"/>
                <a:cs typeface="Segoe UI"/>
                <a:sym typeface="Segoe UI"/>
              </a:defRPr>
            </a:pPr>
            <a:r>
              <a:t>Features of a good SRS document:</a:t>
            </a:r>
            <a:br/>
          </a:p>
        </p:txBody>
      </p:sp>
      <p:sp>
        <p:nvSpPr>
          <p:cNvPr id="323" name="1. Correctness: User review is used to provide the accuracy of requirements stated in the SRS.…"/>
          <p:cNvSpPr txBox="1"/>
          <p:nvPr>
            <p:ph type="body" idx="4294967295"/>
          </p:nvPr>
        </p:nvSpPr>
        <p:spPr>
          <a:xfrm>
            <a:off x="518318" y="1985962"/>
            <a:ext cx="7929564" cy="4191001"/>
          </a:xfrm>
          <a:prstGeom prst="rect">
            <a:avLst/>
          </a:prstGeom>
        </p:spPr>
        <p:txBody>
          <a:bodyPr>
            <a:normAutofit fontScale="100000" lnSpcReduction="0"/>
          </a:bodyPr>
          <a:lstStyle/>
          <a:p>
            <a:pPr marL="0" indent="0" algn="just" defTabSz="841247">
              <a:lnSpc>
                <a:spcPct val="107000"/>
              </a:lnSpc>
              <a:spcBef>
                <a:spcPts val="700"/>
              </a:spcBef>
              <a:buSzTx/>
              <a:buFont typeface="Wingdings"/>
              <a:buNone/>
              <a:defRPr b="1" sz="1656">
                <a:solidFill>
                  <a:srgbClr val="333333"/>
                </a:solidFill>
                <a:latin typeface="Segoe UI"/>
                <a:ea typeface="Segoe UI"/>
                <a:cs typeface="Segoe UI"/>
                <a:sym typeface="Segoe UI"/>
              </a:defRPr>
            </a:pPr>
            <a:r>
              <a:t>1. Correctness:</a:t>
            </a:r>
            <a:r>
              <a:rPr b="0"/>
              <a:t> User review is used to provide the accuracy of requirements stated in the SRS. </a:t>
            </a:r>
          </a:p>
          <a:p>
            <a:pPr marL="0" indent="0" algn="just" defTabSz="841247">
              <a:lnSpc>
                <a:spcPct val="107000"/>
              </a:lnSpc>
              <a:spcBef>
                <a:spcPts val="700"/>
              </a:spcBef>
              <a:buSzTx/>
              <a:buFont typeface="Wingdings"/>
              <a:buNone/>
              <a:defRPr sz="1656">
                <a:solidFill>
                  <a:srgbClr val="333333"/>
                </a:solidFill>
                <a:latin typeface="Segoe UI"/>
                <a:ea typeface="Segoe UI"/>
                <a:cs typeface="Segoe UI"/>
                <a:sym typeface="Segoe UI"/>
              </a:defRPr>
            </a:pPr>
            <a:r>
              <a:t>	SRS is said to be perfect if it covers all the needs that are truly expected from the system.</a:t>
            </a:r>
            <a:endParaRPr>
              <a:latin typeface="Calibri"/>
              <a:ea typeface="Calibri"/>
              <a:cs typeface="Calibri"/>
              <a:sym typeface="Calibri"/>
            </a:endParaRPr>
          </a:p>
          <a:p>
            <a:pPr marL="0" indent="0" algn="just" defTabSz="841247">
              <a:lnSpc>
                <a:spcPct val="107000"/>
              </a:lnSpc>
              <a:spcBef>
                <a:spcPts val="700"/>
              </a:spcBef>
              <a:buSzTx/>
              <a:buFont typeface="Wingdings"/>
              <a:buNone/>
              <a:defRPr b="1" sz="1656">
                <a:solidFill>
                  <a:srgbClr val="333333"/>
                </a:solidFill>
                <a:latin typeface="Segoe UI"/>
                <a:ea typeface="Segoe UI"/>
                <a:cs typeface="Segoe UI"/>
                <a:sym typeface="Segoe UI"/>
              </a:defRPr>
            </a:pPr>
            <a:r>
              <a:t>2. Completeness:</a:t>
            </a:r>
            <a:r>
              <a:rPr b="0"/>
              <a:t> The SRS is complete if, and only if, it includes the following elements:</a:t>
            </a:r>
            <a:endParaRPr>
              <a:latin typeface="Calibri"/>
              <a:ea typeface="Calibri"/>
              <a:cs typeface="Calibri"/>
              <a:sym typeface="Calibri"/>
            </a:endParaRPr>
          </a:p>
          <a:p>
            <a:pPr marL="0" indent="0" algn="just" defTabSz="841247">
              <a:lnSpc>
                <a:spcPct val="107000"/>
              </a:lnSpc>
              <a:spcBef>
                <a:spcPts val="700"/>
              </a:spcBef>
              <a:buSzTx/>
              <a:buFont typeface="Wingdings"/>
              <a:buNone/>
              <a:defRPr b="1" sz="1656">
                <a:solidFill>
                  <a:srgbClr val="333333"/>
                </a:solidFill>
                <a:latin typeface="Segoe UI"/>
                <a:ea typeface="Segoe UI"/>
                <a:cs typeface="Segoe UI"/>
                <a:sym typeface="Segoe UI"/>
              </a:defRPr>
            </a:pPr>
            <a:r>
              <a:t>	(1).</a:t>
            </a:r>
            <a:r>
              <a:rPr b="0"/>
              <a:t> </a:t>
            </a:r>
            <a:r>
              <a:rPr b="0">
                <a:solidFill>
                  <a:srgbClr val="FF0000"/>
                </a:solidFill>
              </a:rPr>
              <a:t>All essential requirements</a:t>
            </a:r>
            <a:r>
              <a:rPr b="0"/>
              <a:t>, whether relating to functionality, performance, design, constraints, attributes, or external interfaces.</a:t>
            </a:r>
            <a:endParaRPr>
              <a:latin typeface="Calibri"/>
              <a:ea typeface="Calibri"/>
              <a:cs typeface="Calibri"/>
              <a:sym typeface="Calibri"/>
            </a:endParaRPr>
          </a:p>
          <a:p>
            <a:pPr marL="0" indent="0" algn="just" defTabSz="841247">
              <a:lnSpc>
                <a:spcPct val="107000"/>
              </a:lnSpc>
              <a:spcBef>
                <a:spcPts val="700"/>
              </a:spcBef>
              <a:buSzTx/>
              <a:buFont typeface="Wingdings"/>
              <a:buNone/>
              <a:defRPr b="1" sz="1656">
                <a:solidFill>
                  <a:srgbClr val="333333"/>
                </a:solidFill>
                <a:latin typeface="Segoe UI"/>
                <a:ea typeface="Segoe UI"/>
                <a:cs typeface="Segoe UI"/>
                <a:sym typeface="Segoe UI"/>
              </a:defRPr>
            </a:pPr>
            <a:r>
              <a:t>	(2).</a:t>
            </a:r>
            <a:r>
              <a:rPr b="0"/>
              <a:t> </a:t>
            </a:r>
            <a:r>
              <a:rPr b="0">
                <a:solidFill>
                  <a:srgbClr val="FF0000"/>
                </a:solidFill>
              </a:rPr>
              <a:t>Definition of their responses </a:t>
            </a:r>
            <a:r>
              <a:rPr b="0"/>
              <a:t>of the software to all realizable classes of input data in all available categories of situations.</a:t>
            </a:r>
            <a:endParaRPr>
              <a:latin typeface="Calibri"/>
              <a:ea typeface="Calibri"/>
              <a:cs typeface="Calibri"/>
              <a:sym typeface="Calibri"/>
            </a:endParaRPr>
          </a:p>
          <a:p>
            <a:pPr marL="0" indent="0" algn="just" defTabSz="841247">
              <a:lnSpc>
                <a:spcPct val="107000"/>
              </a:lnSpc>
              <a:spcBef>
                <a:spcPts val="700"/>
              </a:spcBef>
              <a:buSzTx/>
              <a:buFont typeface="Wingdings"/>
              <a:buNone/>
              <a:defRPr b="1" sz="1656">
                <a:solidFill>
                  <a:srgbClr val="333333"/>
                </a:solidFill>
                <a:latin typeface="Segoe UI"/>
                <a:ea typeface="Segoe UI"/>
                <a:cs typeface="Segoe UI"/>
                <a:sym typeface="Segoe UI"/>
              </a:defRPr>
            </a:pPr>
            <a:r>
              <a:t>	(3).</a:t>
            </a:r>
            <a:r>
              <a:rPr b="0"/>
              <a:t> </a:t>
            </a:r>
            <a:r>
              <a:rPr b="0">
                <a:solidFill>
                  <a:srgbClr val="FF0000"/>
                </a:solidFill>
              </a:rPr>
              <a:t>Full labels and references to all figures, tables, and diagrams </a:t>
            </a:r>
            <a:r>
              <a:rPr b="0"/>
              <a:t>in the SRS and definitions of all terms and units of measure.</a:t>
            </a:r>
          </a:p>
        </p:txBody>
      </p:sp>
      <p:sp>
        <p:nvSpPr>
          <p:cNvPr id="32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27" name="3. Consistency: The SRS is consistent if, and only if, no subset of individual requirements described in its conflict.…"/>
          <p:cNvSpPr txBox="1"/>
          <p:nvPr>
            <p:ph type="body" idx="4294967295"/>
          </p:nvPr>
        </p:nvSpPr>
        <p:spPr>
          <a:xfrm>
            <a:off x="468312" y="1905000"/>
            <a:ext cx="8294688" cy="4191000"/>
          </a:xfrm>
          <a:prstGeom prst="rect">
            <a:avLst/>
          </a:prstGeom>
        </p:spPr>
        <p:txBody>
          <a:bodyPr>
            <a:normAutofit fontScale="100000" lnSpcReduction="0"/>
          </a:bodyPr>
          <a:lstStyle/>
          <a:p>
            <a:pPr marL="0" indent="0" algn="just">
              <a:spcBef>
                <a:spcPts val="400"/>
              </a:spcBef>
              <a:buSzTx/>
              <a:buFont typeface="Wingdings"/>
              <a:buNone/>
              <a:defRPr b="1" sz="1800">
                <a:solidFill>
                  <a:srgbClr val="333333"/>
                </a:solidFill>
                <a:latin typeface="Segoe UI"/>
                <a:ea typeface="Segoe UI"/>
                <a:cs typeface="Segoe UI"/>
                <a:sym typeface="Segoe UI"/>
              </a:defRPr>
            </a:pPr>
            <a:r>
              <a:t>3. Consistency:</a:t>
            </a:r>
            <a:r>
              <a:rPr b="0"/>
              <a:t> The SRS is consistent if, and only if, </a:t>
            </a:r>
            <a:r>
              <a:rPr b="0">
                <a:solidFill>
                  <a:srgbClr val="FF0000"/>
                </a:solidFill>
              </a:rPr>
              <a:t>no subset of individual requirements described in its conflict</a:t>
            </a:r>
            <a:r>
              <a:rPr b="0"/>
              <a:t>. </a:t>
            </a:r>
          </a:p>
          <a:p>
            <a:pPr marL="0" indent="0" algn="just">
              <a:buSzTx/>
              <a:buFont typeface="Wingdings"/>
              <a:buNone/>
              <a:defRPr sz="1800">
                <a:latin typeface="Calibri"/>
                <a:ea typeface="Calibri"/>
                <a:cs typeface="Calibri"/>
                <a:sym typeface="Calibri"/>
              </a:defRPr>
            </a:pPr>
          </a:p>
          <a:p>
            <a:pPr marL="0" indent="0" algn="just">
              <a:lnSpc>
                <a:spcPct val="107000"/>
              </a:lnSpc>
              <a:spcBef>
                <a:spcPts val="800"/>
              </a:spcBef>
              <a:buSzTx/>
              <a:buFont typeface="Wingdings"/>
              <a:buNone/>
              <a:defRPr b="1" sz="1800">
                <a:solidFill>
                  <a:srgbClr val="333333"/>
                </a:solidFill>
                <a:latin typeface="Segoe UI"/>
                <a:ea typeface="Segoe UI"/>
                <a:cs typeface="Segoe UI"/>
                <a:sym typeface="Segoe UI"/>
              </a:defRPr>
            </a:pPr>
            <a:r>
              <a:t>4. Unambiguousness:</a:t>
            </a:r>
            <a:r>
              <a:rPr b="0"/>
              <a:t> SRS is unambiguous when </a:t>
            </a:r>
            <a:r>
              <a:rPr b="0">
                <a:solidFill>
                  <a:srgbClr val="FF0000"/>
                </a:solidFill>
              </a:rPr>
              <a:t>every fixed requirement has only one interpretation. </a:t>
            </a:r>
            <a:r>
              <a:rPr b="0"/>
              <a:t>This suggests that </a:t>
            </a:r>
            <a:r>
              <a:rPr b="0">
                <a:solidFill>
                  <a:srgbClr val="FF0000"/>
                </a:solidFill>
              </a:rPr>
              <a:t>each element is uniquely interpreted</a:t>
            </a:r>
            <a:r>
              <a:rPr b="0"/>
              <a:t>. In case there is a method used with multiple definitions, the requirements report should determine the implications in the SRS so that it is clear and simple to understand.</a:t>
            </a:r>
          </a:p>
        </p:txBody>
      </p:sp>
      <p:sp>
        <p:nvSpPr>
          <p:cNvPr id="328"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29"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32" name="5.Modifiability: SRS should be made as modifiable as likely and should be capable of quickly obtain changes to the system to some extent. Modifications should be perfectly indexed and cross-referenced.…"/>
          <p:cNvSpPr txBox="1"/>
          <p:nvPr>
            <p:ph type="body" idx="4294967295"/>
          </p:nvPr>
        </p:nvSpPr>
        <p:spPr>
          <a:xfrm>
            <a:off x="827087" y="1905000"/>
            <a:ext cx="7935913" cy="4191000"/>
          </a:xfrm>
          <a:prstGeom prst="rect">
            <a:avLst/>
          </a:prstGeom>
        </p:spPr>
        <p:txBody>
          <a:bodyPr>
            <a:normAutofit fontScale="100000" lnSpcReduction="0"/>
          </a:bodyPr>
          <a:lstStyle/>
          <a:p>
            <a:pPr marL="0" indent="0" algn="just">
              <a:lnSpc>
                <a:spcPct val="107000"/>
              </a:lnSpc>
              <a:spcBef>
                <a:spcPts val="800"/>
              </a:spcBef>
              <a:buSzTx/>
              <a:buFont typeface="Wingdings"/>
              <a:buNone/>
              <a:defRPr b="1" sz="1800">
                <a:solidFill>
                  <a:srgbClr val="333333"/>
                </a:solidFill>
                <a:latin typeface="Segoe UI"/>
                <a:ea typeface="Segoe UI"/>
                <a:cs typeface="Segoe UI"/>
                <a:sym typeface="Segoe UI"/>
              </a:defRPr>
            </a:pPr>
            <a:r>
              <a:t>5.Modifiability:</a:t>
            </a:r>
            <a:r>
              <a:rPr b="0"/>
              <a:t> SRS should be made as modifiable as likely and should be capable of </a:t>
            </a:r>
            <a:r>
              <a:rPr b="0">
                <a:solidFill>
                  <a:srgbClr val="FF0000"/>
                </a:solidFill>
              </a:rPr>
              <a:t>quickly obtain changes to the system to some extent</a:t>
            </a:r>
            <a:r>
              <a:rPr b="0"/>
              <a:t>. Modifications should be perfectly indexed and cross-referenced.</a:t>
            </a:r>
            <a:endParaRPr>
              <a:latin typeface="Calibri"/>
              <a:ea typeface="Calibri"/>
              <a:cs typeface="Calibri"/>
              <a:sym typeface="Calibri"/>
            </a:endParaRPr>
          </a:p>
          <a:p>
            <a:pPr marL="0" indent="0" algn="just">
              <a:lnSpc>
                <a:spcPct val="107000"/>
              </a:lnSpc>
              <a:spcBef>
                <a:spcPts val="800"/>
              </a:spcBef>
              <a:buSzTx/>
              <a:buFont typeface="Wingdings"/>
              <a:buNone/>
              <a:defRPr b="1" sz="1800">
                <a:solidFill>
                  <a:srgbClr val="333333"/>
                </a:solidFill>
                <a:latin typeface="Segoe UI"/>
                <a:ea typeface="Segoe UI"/>
                <a:cs typeface="Segoe UI"/>
                <a:sym typeface="Segoe UI"/>
              </a:defRPr>
            </a:pPr>
            <a:r>
              <a:t>6.Verifiability:</a:t>
            </a:r>
            <a:r>
              <a:rPr b="0"/>
              <a:t> SRS is correct when the specified requirements can be verified with a cost-effective system to check whether </a:t>
            </a:r>
            <a:r>
              <a:rPr b="0">
                <a:solidFill>
                  <a:srgbClr val="FF0000"/>
                </a:solidFill>
              </a:rPr>
              <a:t>the final software meets those requirements.</a:t>
            </a:r>
            <a:r>
              <a:rPr b="0"/>
              <a:t> The requirements are verified with the help of reviews.</a:t>
            </a:r>
            <a:endParaRPr>
              <a:latin typeface="Calibri"/>
              <a:ea typeface="Calibri"/>
              <a:cs typeface="Calibri"/>
              <a:sym typeface="Calibri"/>
            </a:endParaRPr>
          </a:p>
          <a:p>
            <a:pPr marL="0" indent="0" algn="just">
              <a:lnSpc>
                <a:spcPct val="107000"/>
              </a:lnSpc>
              <a:spcBef>
                <a:spcPts val="800"/>
              </a:spcBef>
              <a:buSzTx/>
              <a:buFont typeface="Wingdings"/>
              <a:buNone/>
              <a:defRPr b="1" sz="1800">
                <a:solidFill>
                  <a:srgbClr val="333333"/>
                </a:solidFill>
                <a:latin typeface="Segoe UI"/>
                <a:ea typeface="Segoe UI"/>
                <a:cs typeface="Segoe UI"/>
                <a:sym typeface="Segoe UI"/>
              </a:defRPr>
            </a:pPr>
            <a:r>
              <a:t>7. Traceability:</a:t>
            </a:r>
            <a:r>
              <a:rPr b="0"/>
              <a:t> The SRS is traceable if the origin of each of the requirements is clear and if it facilitates the referencing of each condition in future development or enhancement documentation.</a:t>
            </a:r>
          </a:p>
        </p:txBody>
      </p:sp>
      <p:sp>
        <p:nvSpPr>
          <p:cNvPr id="333"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3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9. Design Independence: There should be an option to select from multiple design alternatives for the final system. More specifically, the SRS should not contain any implementation details.…"/>
          <p:cNvSpPr txBox="1"/>
          <p:nvPr>
            <p:ph type="body" idx="4294967295"/>
          </p:nvPr>
        </p:nvSpPr>
        <p:spPr>
          <a:xfrm>
            <a:off x="712787" y="765175"/>
            <a:ext cx="7718426" cy="4191000"/>
          </a:xfrm>
          <a:prstGeom prst="rect">
            <a:avLst/>
          </a:prstGeom>
        </p:spPr>
        <p:txBody>
          <a:bodyPr>
            <a:normAutofit fontScale="100000" lnSpcReduction="0"/>
          </a:bodyPr>
          <a:lstStyle/>
          <a:p>
            <a:pPr marL="0" indent="0" algn="just">
              <a:spcBef>
                <a:spcPts val="400"/>
              </a:spcBef>
              <a:buSzTx/>
              <a:buFont typeface="Wingdings"/>
              <a:buNone/>
              <a:defRPr b="1" sz="1800">
                <a:solidFill>
                  <a:srgbClr val="333333"/>
                </a:solidFill>
                <a:latin typeface="Segoe UI"/>
                <a:ea typeface="Segoe UI"/>
                <a:cs typeface="Segoe UI"/>
                <a:sym typeface="Segoe UI"/>
              </a:defRPr>
            </a:pPr>
            <a:r>
              <a:t>9. Design Independence:</a:t>
            </a:r>
            <a:r>
              <a:rPr b="0"/>
              <a:t> There should be an option to select from multiple design alternatives for the final system. More specifically, the </a:t>
            </a:r>
            <a:r>
              <a:rPr b="0">
                <a:solidFill>
                  <a:srgbClr val="FF0000"/>
                </a:solidFill>
              </a:rPr>
              <a:t>SRS should not contain any implementation details.</a:t>
            </a:r>
            <a:endParaRPr>
              <a:solidFill>
                <a:srgbClr val="FF0000"/>
              </a:solidFill>
            </a:endParaRPr>
          </a:p>
          <a:p>
            <a:pPr marL="0" indent="0" algn="just">
              <a:buSzTx/>
              <a:buFont typeface="Wingdings"/>
              <a:buNone/>
              <a:defRPr sz="1800">
                <a:solidFill>
                  <a:srgbClr val="333333"/>
                </a:solidFill>
                <a:latin typeface="Segoe UI"/>
                <a:ea typeface="Segoe UI"/>
                <a:cs typeface="Segoe UI"/>
                <a:sym typeface="Segoe UI"/>
              </a:defRPr>
            </a:pPr>
          </a:p>
          <a:p>
            <a:pPr marL="0" indent="0" algn="just">
              <a:spcBef>
                <a:spcPts val="400"/>
              </a:spcBef>
              <a:buSzTx/>
              <a:buFont typeface="Wingdings"/>
              <a:buNone/>
              <a:defRPr b="1" sz="1800">
                <a:solidFill>
                  <a:srgbClr val="333333"/>
                </a:solidFill>
                <a:latin typeface="Segoe UI"/>
                <a:ea typeface="Segoe UI"/>
                <a:cs typeface="Segoe UI"/>
                <a:sym typeface="Segoe UI"/>
              </a:defRPr>
            </a:pPr>
            <a:r>
              <a:t>10. Testability:</a:t>
            </a:r>
            <a:r>
              <a:rPr b="0"/>
              <a:t> An SRS should be written in such a method that it is simple to generate test cases and test plans from the report.</a:t>
            </a:r>
          </a:p>
          <a:p>
            <a:pPr marL="0" indent="0" algn="just">
              <a:buSzTx/>
              <a:buFont typeface="Wingdings"/>
              <a:buNone/>
              <a:defRPr sz="1800">
                <a:latin typeface="Calibri"/>
                <a:ea typeface="Calibri"/>
                <a:cs typeface="Calibri"/>
                <a:sym typeface="Calibri"/>
              </a:defRPr>
            </a:pPr>
          </a:p>
          <a:p>
            <a:pPr marL="0" indent="0" algn="just">
              <a:lnSpc>
                <a:spcPct val="107000"/>
              </a:lnSpc>
              <a:spcBef>
                <a:spcPts val="800"/>
              </a:spcBef>
              <a:buSzTx/>
              <a:buFont typeface="Wingdings"/>
              <a:buNone/>
              <a:defRPr b="1" sz="1800">
                <a:solidFill>
                  <a:srgbClr val="333333"/>
                </a:solidFill>
                <a:latin typeface="Segoe UI"/>
                <a:ea typeface="Segoe UI"/>
                <a:cs typeface="Segoe UI"/>
                <a:sym typeface="Segoe UI"/>
              </a:defRPr>
            </a:pPr>
            <a:r>
              <a:t>11. Understandable by the customer:</a:t>
            </a:r>
            <a:r>
              <a:rPr b="0"/>
              <a:t> An end user may be an expert in his/her explicit domain but might not be trained in computer science. Hence, the purpose of </a:t>
            </a:r>
            <a:r>
              <a:rPr b="0">
                <a:solidFill>
                  <a:srgbClr val="FF0000"/>
                </a:solidFill>
              </a:rPr>
              <a:t>formal notations and symbols should be avoided too as much extent as possible</a:t>
            </a:r>
            <a:r>
              <a:rPr b="0"/>
              <a:t>. The language should be kept simple and clear.</a:t>
            </a:r>
          </a:p>
        </p:txBody>
      </p:sp>
      <p:sp>
        <p:nvSpPr>
          <p:cNvPr id="33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3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Properties of a good SRS document"/>
          <p:cNvSpPr txBox="1"/>
          <p:nvPr>
            <p:ph type="title" idx="4294967295"/>
          </p:nvPr>
        </p:nvSpPr>
        <p:spPr>
          <a:xfrm>
            <a:off x="1219200" y="1066800"/>
            <a:ext cx="6705600" cy="633413"/>
          </a:xfrm>
          <a:prstGeom prst="rect">
            <a:avLst/>
          </a:prstGeom>
        </p:spPr>
        <p:txBody>
          <a:bodyPr>
            <a:normAutofit fontScale="100000" lnSpcReduction="0"/>
          </a:bodyPr>
          <a:lstStyle/>
          <a:p>
            <a:pPr defTabSz="365760">
              <a:defRPr sz="3080">
                <a:solidFill>
                  <a:srgbClr val="610B38"/>
                </a:solidFill>
              </a:defRPr>
            </a:pPr>
            <a:r>
              <a:t>Properties of a good SRS document</a:t>
            </a:r>
            <a:br/>
          </a:p>
        </p:txBody>
      </p:sp>
      <p:sp>
        <p:nvSpPr>
          <p:cNvPr id="341" name="Concise: The SRS report should be concise and at the same time, unambiguous, consistent, and complete. Verbose and irrelevant descriptions decrease readability and also increase error possibilities.…"/>
          <p:cNvSpPr txBox="1"/>
          <p:nvPr>
            <p:ph type="body" idx="4294967295"/>
          </p:nvPr>
        </p:nvSpPr>
        <p:spPr>
          <a:xfrm>
            <a:off x="633412" y="2082800"/>
            <a:ext cx="8078788" cy="4191000"/>
          </a:xfrm>
          <a:prstGeom prst="rect">
            <a:avLst/>
          </a:prstGeom>
        </p:spPr>
        <p:txBody>
          <a:bodyPr>
            <a:normAutofit fontScale="100000" lnSpcReduction="0"/>
          </a:bodyPr>
          <a:lstStyle/>
          <a:p>
            <a:pPr algn="just">
              <a:lnSpc>
                <a:spcPct val="107000"/>
              </a:lnSpc>
              <a:spcBef>
                <a:spcPts val="800"/>
              </a:spcBef>
              <a:buChar char="■"/>
              <a:defRPr b="1" sz="1800">
                <a:solidFill>
                  <a:srgbClr val="333333"/>
                </a:solidFill>
                <a:latin typeface="Segoe UI"/>
                <a:ea typeface="Segoe UI"/>
                <a:cs typeface="Segoe UI"/>
                <a:sym typeface="Segoe UI"/>
              </a:defRPr>
            </a:pPr>
            <a:r>
              <a:t>Concise:</a:t>
            </a:r>
            <a:r>
              <a:rPr b="0"/>
              <a:t> The SRS report should be concise and at the same time, unambiguous, consistent, and complete. Verbose and irrelevant descriptions decrease readability and also increase error possibilities.</a:t>
            </a:r>
            <a:endParaRPr>
              <a:latin typeface="Calibri"/>
              <a:ea typeface="Calibri"/>
              <a:cs typeface="Calibri"/>
              <a:sym typeface="Calibri"/>
            </a:endParaRPr>
          </a:p>
          <a:p>
            <a:pPr algn="just">
              <a:lnSpc>
                <a:spcPct val="107000"/>
              </a:lnSpc>
              <a:spcBef>
                <a:spcPts val="800"/>
              </a:spcBef>
              <a:buChar char="■"/>
              <a:defRPr b="1" sz="1800">
                <a:solidFill>
                  <a:srgbClr val="333333"/>
                </a:solidFill>
                <a:latin typeface="Segoe UI"/>
                <a:ea typeface="Segoe UI"/>
                <a:cs typeface="Segoe UI"/>
                <a:sym typeface="Segoe UI"/>
              </a:defRPr>
            </a:pPr>
            <a:r>
              <a:t>Structured:</a:t>
            </a:r>
            <a:r>
              <a:rPr b="0"/>
              <a:t> It should be well-structured. A well-structured document is simple to understand and modify. In practice, the SRS document undergoes several revisions to cope up with the user requirements. Often, user requirements evolve over a period of time. Therefore, to make the modifications to the SRS document easy, it is vital to make the report well-structured.</a:t>
            </a:r>
          </a:p>
        </p:txBody>
      </p:sp>
      <p:sp>
        <p:nvSpPr>
          <p:cNvPr id="34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4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46" name="Black-box view: It should only define what the system should do and  not stating how to do these. This means that the SRS document should define the external behaviour of the system and not discuss the implementation issues. The SRS report should view th"/>
          <p:cNvSpPr txBox="1"/>
          <p:nvPr>
            <p:ph type="body" idx="4294967295"/>
          </p:nvPr>
        </p:nvSpPr>
        <p:spPr>
          <a:xfrm>
            <a:off x="900112" y="1905000"/>
            <a:ext cx="7862888" cy="4191000"/>
          </a:xfrm>
          <a:prstGeom prst="rect">
            <a:avLst/>
          </a:prstGeom>
        </p:spPr>
        <p:txBody>
          <a:bodyPr>
            <a:normAutofit fontScale="100000" lnSpcReduction="0"/>
          </a:bodyPr>
          <a:lstStyle/>
          <a:p>
            <a:pPr algn="just">
              <a:lnSpc>
                <a:spcPct val="107000"/>
              </a:lnSpc>
              <a:spcBef>
                <a:spcPts val="800"/>
              </a:spcBef>
              <a:buChar char="■"/>
              <a:defRPr b="1" sz="1800">
                <a:solidFill>
                  <a:srgbClr val="333333"/>
                </a:solidFill>
                <a:latin typeface="Segoe UI"/>
                <a:ea typeface="Segoe UI"/>
                <a:cs typeface="Segoe UI"/>
                <a:sym typeface="Segoe UI"/>
              </a:defRPr>
            </a:pPr>
            <a:r>
              <a:t>Black-box view:</a:t>
            </a:r>
            <a:r>
              <a:rPr b="0"/>
              <a:t> It should only define </a:t>
            </a:r>
            <a:r>
              <a:rPr b="0">
                <a:solidFill>
                  <a:srgbClr val="FF0000"/>
                </a:solidFill>
              </a:rPr>
              <a:t>what the system should do </a:t>
            </a:r>
            <a:r>
              <a:rPr b="0"/>
              <a:t>and  </a:t>
            </a:r>
            <a:r>
              <a:rPr b="0">
                <a:solidFill>
                  <a:srgbClr val="FF0000"/>
                </a:solidFill>
              </a:rPr>
              <a:t>not stating how to do these</a:t>
            </a:r>
            <a:r>
              <a:rPr b="0"/>
              <a:t>. This means that the SRS document should define the external behaviour of the system and </a:t>
            </a:r>
            <a:r>
              <a:rPr b="0">
                <a:solidFill>
                  <a:srgbClr val="FF0000"/>
                </a:solidFill>
              </a:rPr>
              <a:t>not discuss the implementation issues.</a:t>
            </a:r>
            <a:r>
              <a:rPr b="0"/>
              <a:t> The SRS report should view the system to be developed as a black box and should define the externally visible behaviour of the system. For this reason, the SRS report is also known as </a:t>
            </a:r>
            <a:r>
              <a:rPr b="0">
                <a:solidFill>
                  <a:srgbClr val="FF0000"/>
                </a:solidFill>
              </a:rPr>
              <a:t>the black-box specification of a system.</a:t>
            </a:r>
          </a:p>
        </p:txBody>
      </p:sp>
      <p:sp>
        <p:nvSpPr>
          <p:cNvPr id="34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4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51" name="Conceptual integrity: It should show conceptual integrity so that the reader can merely understand it. Response to undesired events: It should characterize acceptable responses to unwanted events. These are called system response to exceptional condition"/>
          <p:cNvSpPr txBox="1"/>
          <p:nvPr>
            <p:ph type="body" idx="4294967295"/>
          </p:nvPr>
        </p:nvSpPr>
        <p:spPr>
          <a:xfrm>
            <a:off x="1828800" y="1905000"/>
            <a:ext cx="6934200" cy="4191000"/>
          </a:xfrm>
          <a:prstGeom prst="rect">
            <a:avLst/>
          </a:prstGeom>
        </p:spPr>
        <p:txBody>
          <a:bodyPr>
            <a:normAutofit fontScale="100000" lnSpcReduction="0"/>
          </a:bodyPr>
          <a:lstStyle/>
          <a:p>
            <a:pPr algn="just">
              <a:lnSpc>
                <a:spcPct val="107000"/>
              </a:lnSpc>
              <a:spcBef>
                <a:spcPts val="800"/>
              </a:spcBef>
              <a:buChar char="■"/>
              <a:defRPr b="1" sz="1800">
                <a:solidFill>
                  <a:srgbClr val="333333"/>
                </a:solidFill>
                <a:latin typeface="Segoe UI"/>
                <a:ea typeface="Segoe UI"/>
                <a:cs typeface="Segoe UI"/>
                <a:sym typeface="Segoe UI"/>
              </a:defRPr>
            </a:pPr>
            <a:r>
              <a:t>Conceptual integrity:</a:t>
            </a:r>
            <a:r>
              <a:rPr b="0"/>
              <a:t> It should show conceptual integrity so that the </a:t>
            </a:r>
            <a:r>
              <a:rPr b="0">
                <a:solidFill>
                  <a:srgbClr val="FF0000"/>
                </a:solidFill>
              </a:rPr>
              <a:t>reader can merely understand it</a:t>
            </a:r>
            <a:r>
              <a:rPr b="0"/>
              <a:t>. Response to undesired events: It should characterize acceptable responses to unwanted events. These are called system response to exceptional conditions.</a:t>
            </a:r>
            <a:endParaRPr>
              <a:latin typeface="Calibri"/>
              <a:ea typeface="Calibri"/>
              <a:cs typeface="Calibri"/>
              <a:sym typeface="Calibri"/>
            </a:endParaRPr>
          </a:p>
          <a:p>
            <a:pPr algn="just">
              <a:lnSpc>
                <a:spcPct val="107000"/>
              </a:lnSpc>
              <a:spcBef>
                <a:spcPts val="800"/>
              </a:spcBef>
              <a:buChar char="■"/>
              <a:defRPr b="1" sz="1800">
                <a:solidFill>
                  <a:srgbClr val="333333"/>
                </a:solidFill>
                <a:latin typeface="Segoe UI"/>
                <a:ea typeface="Segoe UI"/>
                <a:cs typeface="Segoe UI"/>
                <a:sym typeface="Segoe UI"/>
              </a:defRPr>
            </a:pPr>
            <a:r>
              <a:t>Verifiable:</a:t>
            </a:r>
            <a:r>
              <a:rPr b="0"/>
              <a:t> All requirements of the system, as documented in the SRS document, should be correct. This means that it should be possible to decide whether or not requirements have been met in an implementation.</a:t>
            </a:r>
          </a:p>
        </p:txBody>
      </p:sp>
      <p:sp>
        <p:nvSpPr>
          <p:cNvPr id="35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5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Requirement Analysis"/>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Requirement Analysis</a:t>
            </a:r>
          </a:p>
        </p:txBody>
      </p:sp>
      <p:sp>
        <p:nvSpPr>
          <p:cNvPr id="356" name="Requirement analysis is significant and essential activity after elicitation.…"/>
          <p:cNvSpPr txBox="1"/>
          <p:nvPr>
            <p:ph type="body" idx="4294967295"/>
          </p:nvPr>
        </p:nvSpPr>
        <p:spPr>
          <a:xfrm>
            <a:off x="395287" y="1905000"/>
            <a:ext cx="8367713" cy="4191000"/>
          </a:xfrm>
          <a:prstGeom prst="rect">
            <a:avLst/>
          </a:prstGeom>
        </p:spPr>
        <p:txBody>
          <a:bodyPr>
            <a:normAutofit fontScale="100000" lnSpcReduction="0"/>
          </a:bodyPr>
          <a:lstStyle/>
          <a:p>
            <a:pPr>
              <a:buChar char="■"/>
            </a:pPr>
            <a:r>
              <a:t>Requirement analysis is significant and essential activity after elicitation.</a:t>
            </a:r>
          </a:p>
          <a:p>
            <a:pPr>
              <a:buChar char="■"/>
            </a:pPr>
            <a:r>
              <a:t>It reviews all the requirements and may provide a graphical view of the entire system.</a:t>
            </a:r>
          </a:p>
          <a:p>
            <a:pPr>
              <a:buChar char="■"/>
            </a:pPr>
            <a:r>
              <a:t>The understandability of the project improves significantly.</a:t>
            </a:r>
          </a:p>
        </p:txBody>
      </p:sp>
      <p:sp>
        <p:nvSpPr>
          <p:cNvPr id="35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5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quirement analysis models/Elements"/>
          <p:cNvSpPr txBox="1"/>
          <p:nvPr>
            <p:ph type="title" idx="4294967295"/>
          </p:nvPr>
        </p:nvSpPr>
        <p:spPr>
          <a:xfrm>
            <a:off x="533400" y="843914"/>
            <a:ext cx="7426325" cy="633414"/>
          </a:xfrm>
          <a:prstGeom prst="rect">
            <a:avLst/>
          </a:prstGeom>
        </p:spPr>
        <p:txBody>
          <a:bodyPr>
            <a:normAutofit fontScale="100000" lnSpcReduction="0"/>
          </a:bodyPr>
          <a:lstStyle/>
          <a:p>
            <a:pPr defTabSz="365760">
              <a:defRPr sz="2840"/>
            </a:pPr>
            <a:r>
              <a:t>Requirement analysis models/Elements</a:t>
            </a:r>
            <a:br/>
          </a:p>
        </p:txBody>
      </p:sp>
      <p:sp>
        <p:nvSpPr>
          <p:cNvPr id="361" name="Scenario-based modelling…"/>
          <p:cNvSpPr txBox="1"/>
          <p:nvPr>
            <p:ph type="body" idx="4294967295"/>
          </p:nvPr>
        </p:nvSpPr>
        <p:spPr>
          <a:xfrm>
            <a:off x="304800" y="2147887"/>
            <a:ext cx="7239000" cy="4191001"/>
          </a:xfrm>
          <a:prstGeom prst="rect">
            <a:avLst/>
          </a:prstGeom>
        </p:spPr>
        <p:txBody>
          <a:bodyPr>
            <a:normAutofit fontScale="100000" lnSpcReduction="0"/>
          </a:bodyPr>
          <a:lstStyle/>
          <a:p>
            <a:pPr>
              <a:spcBef>
                <a:spcPts val="600"/>
              </a:spcBef>
              <a:buChar char="■"/>
              <a:defRPr sz="2800">
                <a:solidFill>
                  <a:srgbClr val="273239"/>
                </a:solidFill>
                <a:latin typeface="Nunito"/>
                <a:ea typeface="Nunito"/>
                <a:cs typeface="Nunito"/>
                <a:sym typeface="Nunito"/>
              </a:defRPr>
            </a:pPr>
            <a:r>
              <a:t>Scenario-based modelling</a:t>
            </a:r>
          </a:p>
          <a:p>
            <a:pPr>
              <a:spcBef>
                <a:spcPts val="600"/>
              </a:spcBef>
              <a:buChar char="■"/>
              <a:defRPr sz="2800">
                <a:solidFill>
                  <a:srgbClr val="273239"/>
                </a:solidFill>
                <a:latin typeface="Nunito"/>
                <a:ea typeface="Nunito"/>
                <a:cs typeface="Nunito"/>
                <a:sym typeface="Nunito"/>
              </a:defRPr>
            </a:pPr>
            <a:r>
              <a:t>Flow oriented modelling</a:t>
            </a:r>
          </a:p>
          <a:p>
            <a:pPr>
              <a:spcBef>
                <a:spcPts val="600"/>
              </a:spcBef>
              <a:buChar char="■"/>
              <a:defRPr sz="2800">
                <a:solidFill>
                  <a:srgbClr val="273239"/>
                </a:solidFill>
                <a:latin typeface="Nunito"/>
                <a:ea typeface="Nunito"/>
                <a:cs typeface="Nunito"/>
                <a:sym typeface="Nunito"/>
              </a:defRPr>
            </a:pPr>
            <a:r>
              <a:t>Behavioral modelling</a:t>
            </a:r>
          </a:p>
          <a:p>
            <a:pPr>
              <a:spcBef>
                <a:spcPts val="600"/>
              </a:spcBef>
              <a:buChar char="■"/>
              <a:defRPr sz="2800">
                <a:solidFill>
                  <a:srgbClr val="273239"/>
                </a:solidFill>
                <a:latin typeface="Nunito"/>
                <a:ea typeface="Nunito"/>
                <a:cs typeface="Nunito"/>
                <a:sym typeface="Nunito"/>
              </a:defRPr>
            </a:pPr>
            <a:r>
              <a:t>Class-based modelling</a:t>
            </a:r>
          </a:p>
        </p:txBody>
      </p:sp>
      <p:sp>
        <p:nvSpPr>
          <p:cNvPr id="362" name="These slides are designed to accompany Software Engineering: A Practitioner’s Approach, 7/e (McGraw-Hill, 2009). Slides copyright 2009 by Roger Pressman."/>
          <p:cNvSpPr txBox="1"/>
          <p:nvPr/>
        </p:nvSpPr>
        <p:spPr>
          <a:xfrm>
            <a:off x="1233169" y="6171247"/>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6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4" name="Figure 6" descr="Figure 6"/>
          <p:cNvPicPr>
            <a:picLocks noChangeAspect="1"/>
          </p:cNvPicPr>
          <p:nvPr/>
        </p:nvPicPr>
        <p:blipFill>
          <a:blip r:embed="rId2">
            <a:extLst/>
          </a:blip>
          <a:stretch>
            <a:fillRect/>
          </a:stretch>
        </p:blipFill>
        <p:spPr>
          <a:xfrm>
            <a:off x="5148262" y="2147887"/>
            <a:ext cx="3708401" cy="33528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cenario-based modelling"/>
          <p:cNvSpPr txBox="1"/>
          <p:nvPr>
            <p:ph type="title" idx="4294967295"/>
          </p:nvPr>
        </p:nvSpPr>
        <p:spPr>
          <a:xfrm>
            <a:off x="1125110" y="1004181"/>
            <a:ext cx="6705601" cy="633413"/>
          </a:xfrm>
          <a:prstGeom prst="rect">
            <a:avLst/>
          </a:prstGeom>
        </p:spPr>
        <p:txBody>
          <a:bodyPr>
            <a:normAutofit fontScale="100000" lnSpcReduction="0"/>
          </a:bodyPr>
          <a:lstStyle/>
          <a:p>
            <a:pPr defTabSz="365760">
              <a:defRPr b="1" sz="2880">
                <a:solidFill>
                  <a:srgbClr val="273239"/>
                </a:solidFill>
                <a:latin typeface="Nunito"/>
                <a:ea typeface="Nunito"/>
                <a:cs typeface="Nunito"/>
                <a:sym typeface="Nunito"/>
              </a:defRPr>
            </a:pPr>
            <a:r>
              <a:t>Scenario-based modelling</a:t>
            </a:r>
            <a:br/>
          </a:p>
        </p:txBody>
      </p:sp>
      <p:sp>
        <p:nvSpPr>
          <p:cNvPr id="367" name="It identifies the primary use cases for the proposed software system or application, to which later stages of requirements modelling will refer.…"/>
          <p:cNvSpPr txBox="1"/>
          <p:nvPr>
            <p:ph type="body" idx="4294967295"/>
          </p:nvPr>
        </p:nvSpPr>
        <p:spPr>
          <a:xfrm>
            <a:off x="676275" y="1877977"/>
            <a:ext cx="7791450" cy="4191001"/>
          </a:xfrm>
          <a:prstGeom prst="rect">
            <a:avLst/>
          </a:prstGeom>
        </p:spPr>
        <p:txBody>
          <a:bodyPr>
            <a:normAutofit fontScale="100000" lnSpcReduction="0"/>
          </a:bodyPr>
          <a:lstStyle/>
          <a:p>
            <a:pPr>
              <a:buChar char="■"/>
              <a:defRPr>
                <a:solidFill>
                  <a:srgbClr val="202124"/>
                </a:solidFill>
                <a:latin typeface="Google Sans"/>
                <a:ea typeface="Google Sans"/>
                <a:cs typeface="Google Sans"/>
                <a:sym typeface="Google Sans"/>
              </a:defRPr>
            </a:pPr>
            <a:r>
              <a:t>It identifies the </a:t>
            </a:r>
            <a:r>
              <a:rPr>
                <a:solidFill>
                  <a:srgbClr val="FF0000"/>
                </a:solidFill>
              </a:rPr>
              <a:t>primary use cases for the proposed software system or application</a:t>
            </a:r>
            <a:r>
              <a:t>, to which later stages of requirements modelling will refer.</a:t>
            </a:r>
          </a:p>
          <a:p>
            <a:pPr>
              <a:buChar char="■"/>
              <a:defRPr>
                <a:solidFill>
                  <a:srgbClr val="202124"/>
                </a:solidFill>
                <a:latin typeface="Google Sans"/>
                <a:ea typeface="Google Sans"/>
                <a:cs typeface="Google Sans"/>
                <a:sym typeface="Google Sans"/>
              </a:defRPr>
            </a:pPr>
            <a:r>
              <a:t>For building design and analysis model, it is important for software engineers to understand how end users and others want to interact with the system.</a:t>
            </a:r>
          </a:p>
          <a:p>
            <a:pPr>
              <a:buAutoNum type="arabicPeriod" startAt="1"/>
              <a:defRPr>
                <a:solidFill>
                  <a:srgbClr val="202124"/>
                </a:solidFill>
                <a:latin typeface="Google Sans"/>
                <a:ea typeface="Google Sans"/>
                <a:cs typeface="Google Sans"/>
                <a:sym typeface="Google Sans"/>
              </a:defRPr>
            </a:pPr>
            <a:r>
              <a:t>Use case diagram</a:t>
            </a:r>
          </a:p>
          <a:p>
            <a:pPr>
              <a:buAutoNum type="arabicPeriod" startAt="1"/>
              <a:defRPr>
                <a:solidFill>
                  <a:srgbClr val="202124"/>
                </a:solidFill>
                <a:latin typeface="Google Sans"/>
                <a:ea typeface="Google Sans"/>
                <a:cs typeface="Google Sans"/>
                <a:sym typeface="Google Sans"/>
              </a:defRPr>
            </a:pPr>
            <a:r>
              <a:t>Activity diagram</a:t>
            </a:r>
          </a:p>
        </p:txBody>
      </p:sp>
      <p:sp>
        <p:nvSpPr>
          <p:cNvPr id="368"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69"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quirement Engineering"/>
          <p:cNvSpPr txBox="1"/>
          <p:nvPr>
            <p:ph type="title" idx="4294967295"/>
          </p:nvPr>
        </p:nvSpPr>
        <p:spPr>
          <a:xfrm>
            <a:off x="1028700" y="907414"/>
            <a:ext cx="6705600" cy="631826"/>
          </a:xfrm>
          <a:prstGeom prst="rect">
            <a:avLst/>
          </a:prstGeom>
        </p:spPr>
        <p:txBody>
          <a:bodyPr>
            <a:normAutofit fontScale="100000" lnSpcReduction="0"/>
          </a:bodyPr>
          <a:lstStyle/>
          <a:p>
            <a:pPr defTabSz="365760">
              <a:defRPr sz="3360"/>
            </a:pPr>
            <a:r>
              <a:t>Requirement Engineering</a:t>
            </a:r>
            <a:br/>
          </a:p>
        </p:txBody>
      </p:sp>
      <p:sp>
        <p:nvSpPr>
          <p:cNvPr id="238" name="Broad spectrum of task and techniques that lead to an understanding of requirements is called Requirement engineering…"/>
          <p:cNvSpPr txBox="1"/>
          <p:nvPr>
            <p:ph type="body" idx="4294967295"/>
          </p:nvPr>
        </p:nvSpPr>
        <p:spPr>
          <a:xfrm>
            <a:off x="1042987" y="1905000"/>
            <a:ext cx="7720013" cy="4191000"/>
          </a:xfrm>
          <a:prstGeom prst="rect">
            <a:avLst/>
          </a:prstGeom>
        </p:spPr>
        <p:txBody>
          <a:bodyPr>
            <a:normAutofit fontScale="100000" lnSpcReduction="0"/>
          </a:bodyPr>
          <a:lstStyle/>
          <a:p>
            <a:pPr marL="0" indent="0">
              <a:buSzTx/>
              <a:buFont typeface="Wingdings"/>
              <a:buNone/>
            </a:pPr>
            <a:r>
              <a:t>Broad spectrum of task and techniques that lead to an understanding of requirements is called </a:t>
            </a:r>
            <a:r>
              <a:rPr b="1" i="1"/>
              <a:t>Requirement engineering</a:t>
            </a:r>
            <a:endParaRPr b="1" i="1"/>
          </a:p>
          <a:p>
            <a:pPr marL="0" indent="0">
              <a:buSzTx/>
              <a:buFont typeface="Wingdings"/>
              <a:buNone/>
              <a:defRPr b="1" i="1"/>
            </a:pPr>
          </a:p>
          <a:p>
            <a:pPr marL="0" indent="0">
              <a:buSzTx/>
              <a:buFont typeface="Wingdings"/>
              <a:buNone/>
            </a:pPr>
            <a:r>
              <a:t>Builds a bridge to design and construction.</a:t>
            </a:r>
          </a:p>
        </p:txBody>
      </p:sp>
      <p:sp>
        <p:nvSpPr>
          <p:cNvPr id="23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40"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What is a use case diagram?"/>
          <p:cNvSpPr txBox="1"/>
          <p:nvPr>
            <p:ph type="title" idx="4294967295"/>
          </p:nvPr>
        </p:nvSpPr>
        <p:spPr>
          <a:xfrm>
            <a:off x="1219200" y="1098352"/>
            <a:ext cx="6705600" cy="633413"/>
          </a:xfrm>
          <a:prstGeom prst="rect">
            <a:avLst/>
          </a:prstGeom>
        </p:spPr>
        <p:txBody>
          <a:bodyPr>
            <a:normAutofit fontScale="100000" lnSpcReduction="0"/>
          </a:bodyPr>
          <a:lstStyle/>
          <a:p>
            <a:pPr defTabSz="365760">
              <a:defRPr b="1" sz="3080"/>
            </a:pPr>
            <a:r>
              <a:t>What is a use case diagram?</a:t>
            </a:r>
            <a:br/>
          </a:p>
        </p:txBody>
      </p:sp>
      <p:sp>
        <p:nvSpPr>
          <p:cNvPr id="372" name="A use case diagram can summarize the details of your system's users (also known as actors) and their interactions with the system.…"/>
          <p:cNvSpPr txBox="1"/>
          <p:nvPr>
            <p:ph type="body" idx="4294967295"/>
          </p:nvPr>
        </p:nvSpPr>
        <p:spPr>
          <a:xfrm>
            <a:off x="423862" y="1857375"/>
            <a:ext cx="8296276" cy="4191000"/>
          </a:xfrm>
          <a:prstGeom prst="rect">
            <a:avLst/>
          </a:prstGeom>
        </p:spPr>
        <p:txBody>
          <a:bodyPr>
            <a:normAutofit fontScale="100000" lnSpcReduction="0"/>
          </a:bodyPr>
          <a:lstStyle/>
          <a:p>
            <a:pPr marL="322325" indent="-322325" algn="just" defTabSz="859536">
              <a:buChar char="■"/>
              <a:defRPr sz="2256">
                <a:latin typeface="Google Sans"/>
                <a:ea typeface="Google Sans"/>
                <a:cs typeface="Google Sans"/>
                <a:sym typeface="Google Sans"/>
              </a:defRPr>
            </a:pPr>
            <a:r>
              <a:t>A use case diagram can summarize the details of your system's users (also known as actors) and their interactions with the system. </a:t>
            </a:r>
          </a:p>
          <a:p>
            <a:pPr marL="322325" indent="-322325" algn="just" defTabSz="859536">
              <a:buChar char="■"/>
              <a:defRPr sz="2256">
                <a:latin typeface="Google Sans"/>
                <a:ea typeface="Google Sans"/>
                <a:cs typeface="Google Sans"/>
                <a:sym typeface="Google Sans"/>
              </a:defRPr>
            </a:pPr>
            <a:r>
              <a:t>To build one, you'll use a set of specialized symbols and connectors. An effective use case diagram can help your team discuss and represent:</a:t>
            </a:r>
          </a:p>
          <a:p>
            <a:pPr marL="322325" indent="-322325" algn="just" defTabSz="859536">
              <a:buSzTx/>
              <a:buFont typeface="Wingdings"/>
              <a:buNone/>
              <a:defRPr sz="2256">
                <a:latin typeface="Google Sans"/>
                <a:ea typeface="Google Sans"/>
                <a:cs typeface="Google Sans"/>
                <a:sym typeface="Google Sans"/>
              </a:defRPr>
            </a:pPr>
            <a:r>
              <a:t>		1. Scenarios in which your system or application interacts with people, organizations, or external systems.</a:t>
            </a:r>
          </a:p>
          <a:p>
            <a:pPr marL="322325" indent="-322325" algn="just" defTabSz="859536">
              <a:buSzTx/>
              <a:buFont typeface="Wingdings"/>
              <a:buNone/>
              <a:defRPr sz="2256">
                <a:latin typeface="Google Sans"/>
                <a:ea typeface="Google Sans"/>
                <a:cs typeface="Google Sans"/>
                <a:sym typeface="Google Sans"/>
              </a:defRPr>
            </a:pPr>
            <a:r>
              <a:t>		2. Goals that your system or application helps those entities (known as actors) achieve.</a:t>
            </a:r>
          </a:p>
          <a:p>
            <a:pPr marL="322325" indent="-322325" algn="just" defTabSz="859536">
              <a:buSzTx/>
              <a:buFont typeface="Wingdings"/>
              <a:buNone/>
              <a:defRPr sz="2256">
                <a:latin typeface="Google Sans"/>
                <a:ea typeface="Google Sans"/>
                <a:cs typeface="Google Sans"/>
                <a:sym typeface="Google Sans"/>
              </a:defRPr>
            </a:pPr>
            <a:r>
              <a:t>		3. The scope of your system</a:t>
            </a:r>
          </a:p>
        </p:txBody>
      </p:sp>
      <p:sp>
        <p:nvSpPr>
          <p:cNvPr id="37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pic>
        <p:nvPicPr>
          <p:cNvPr id="376" name="image.png" descr="image.png"/>
          <p:cNvPicPr>
            <a:picLocks noChangeAspect="1"/>
          </p:cNvPicPr>
          <p:nvPr/>
        </p:nvPicPr>
        <p:blipFill>
          <a:blip r:embed="rId2">
            <a:extLst/>
          </a:blip>
          <a:stretch>
            <a:fillRect/>
          </a:stretch>
        </p:blipFill>
        <p:spPr>
          <a:xfrm>
            <a:off x="539750" y="260350"/>
            <a:ext cx="8408988" cy="2933700"/>
          </a:xfrm>
          <a:prstGeom prst="rect">
            <a:avLst/>
          </a:prstGeom>
          <a:ln w="12700">
            <a:miter lim="400000"/>
          </a:ln>
        </p:spPr>
      </p:pic>
      <p:sp>
        <p:nvSpPr>
          <p:cNvPr id="37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7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9" name="Use case diagrams are ideal for:…"/>
          <p:cNvSpPr txBox="1"/>
          <p:nvPr/>
        </p:nvSpPr>
        <p:spPr>
          <a:xfrm>
            <a:off x="945832" y="3556000"/>
            <a:ext cx="8794628" cy="3101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800">
                <a:solidFill>
                  <a:srgbClr val="282C33"/>
                </a:solidFill>
                <a:latin typeface="Graphik"/>
                <a:ea typeface="Graphik"/>
                <a:cs typeface="Graphik"/>
                <a:sym typeface="Graphik"/>
              </a:defRPr>
            </a:pPr>
            <a:r>
              <a:t>Use case diagrams are ideal for:</a:t>
            </a:r>
          </a:p>
          <a:p>
            <a:pPr>
              <a:buSzPct val="100000"/>
              <a:buFont typeface="Arial"/>
              <a:buChar char="•"/>
              <a:defRPr>
                <a:solidFill>
                  <a:srgbClr val="282C33"/>
                </a:solidFill>
                <a:latin typeface="Graphik"/>
                <a:ea typeface="Graphik"/>
                <a:cs typeface="Graphik"/>
                <a:sym typeface="Graphik"/>
              </a:defRPr>
            </a:pPr>
            <a:r>
              <a:t>Representing the goals of system-user interactions</a:t>
            </a:r>
          </a:p>
          <a:p>
            <a:pPr>
              <a:buSzPct val="100000"/>
              <a:buFont typeface="Arial"/>
              <a:buChar char="•"/>
              <a:defRPr>
                <a:solidFill>
                  <a:srgbClr val="282C33"/>
                </a:solidFill>
                <a:latin typeface="Graphik"/>
                <a:ea typeface="Graphik"/>
                <a:cs typeface="Graphik"/>
                <a:sym typeface="Graphik"/>
              </a:defRPr>
            </a:pPr>
            <a:r>
              <a:t>Defining and organizing functional requirements in a system</a:t>
            </a:r>
          </a:p>
          <a:p>
            <a:pPr>
              <a:buSzPct val="100000"/>
              <a:buFont typeface="Arial"/>
              <a:buChar char="•"/>
              <a:defRPr>
                <a:solidFill>
                  <a:srgbClr val="282C33"/>
                </a:solidFill>
                <a:latin typeface="Graphik"/>
                <a:ea typeface="Graphik"/>
                <a:cs typeface="Graphik"/>
                <a:sym typeface="Graphik"/>
              </a:defRPr>
            </a:pPr>
            <a:r>
              <a:t>Specifying the context and requirements of a system</a:t>
            </a:r>
          </a:p>
          <a:p>
            <a:pPr>
              <a:buSzPct val="100000"/>
              <a:buFont typeface="Arial"/>
              <a:buChar char="•"/>
              <a:defRPr>
                <a:solidFill>
                  <a:srgbClr val="282C33"/>
                </a:solidFill>
                <a:latin typeface="Graphik"/>
                <a:ea typeface="Graphik"/>
                <a:cs typeface="Graphik"/>
                <a:sym typeface="Graphik"/>
              </a:defRPr>
            </a:pPr>
            <a:r>
              <a:t>Modeling the basic flow of events in a use case</a:t>
            </a:r>
          </a:p>
          <a:p>
            <a:pPr>
              <a:defRPr sz="3200">
                <a:latin typeface="inter-regular"/>
                <a:ea typeface="inter-regular"/>
                <a:cs typeface="inter-regular"/>
                <a:sym typeface="inter-regular"/>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82" name="Use cases: Horizontally shaped ovals that represent the different uses that a user might have.…"/>
          <p:cNvSpPr txBox="1"/>
          <p:nvPr>
            <p:ph type="body" idx="4294967295"/>
          </p:nvPr>
        </p:nvSpPr>
        <p:spPr>
          <a:xfrm>
            <a:off x="179387" y="1905000"/>
            <a:ext cx="8583613" cy="4191000"/>
          </a:xfrm>
          <a:prstGeom prst="rect">
            <a:avLst/>
          </a:prstGeom>
        </p:spPr>
        <p:txBody>
          <a:bodyPr>
            <a:normAutofit fontScale="100000" lnSpcReduction="0"/>
          </a:bodyPr>
          <a:lstStyle/>
          <a:p>
            <a:pPr marL="329184" indent="-329184" defTabSz="877823">
              <a:buFont typeface="Arial"/>
              <a:defRPr b="1" sz="2304">
                <a:solidFill>
                  <a:srgbClr val="FF0000"/>
                </a:solidFill>
                <a:latin typeface="Graphik"/>
                <a:ea typeface="Graphik"/>
                <a:cs typeface="Graphik"/>
                <a:sym typeface="Graphik"/>
              </a:defRPr>
            </a:pPr>
            <a:r>
              <a:t>Use cases</a:t>
            </a:r>
            <a:r>
              <a:rPr b="0">
                <a:solidFill>
                  <a:srgbClr val="282C33"/>
                </a:solidFill>
              </a:rPr>
              <a:t>: Horizontally shaped ovals that represent the different uses that a user might have.</a:t>
            </a:r>
            <a:endParaRPr>
              <a:solidFill>
                <a:srgbClr val="282C33"/>
              </a:solidFill>
            </a:endParaRPr>
          </a:p>
          <a:p>
            <a:pPr marL="329184" indent="-329184" defTabSz="877823">
              <a:buFont typeface="Arial"/>
              <a:defRPr b="1" sz="2304">
                <a:solidFill>
                  <a:srgbClr val="FF0000"/>
                </a:solidFill>
                <a:latin typeface="Graphik"/>
                <a:ea typeface="Graphik"/>
                <a:cs typeface="Graphik"/>
                <a:sym typeface="Graphik"/>
              </a:defRPr>
            </a:pPr>
            <a:r>
              <a:t>Actors</a:t>
            </a:r>
            <a:r>
              <a:rPr b="0">
                <a:solidFill>
                  <a:srgbClr val="282C33"/>
                </a:solidFill>
              </a:rPr>
              <a:t>: Stick figures that represent the people actually employing the use cases.</a:t>
            </a:r>
            <a:endParaRPr>
              <a:solidFill>
                <a:srgbClr val="282C33"/>
              </a:solidFill>
            </a:endParaRPr>
          </a:p>
          <a:p>
            <a:pPr marL="329184" indent="-329184" defTabSz="877823">
              <a:buFont typeface="Arial"/>
              <a:defRPr b="1" sz="2304">
                <a:solidFill>
                  <a:srgbClr val="FF0000"/>
                </a:solidFill>
                <a:latin typeface="Graphik"/>
                <a:ea typeface="Graphik"/>
                <a:cs typeface="Graphik"/>
                <a:sym typeface="Graphik"/>
              </a:defRPr>
            </a:pPr>
            <a:r>
              <a:t>Associations</a:t>
            </a:r>
            <a:r>
              <a:rPr b="0">
                <a:solidFill>
                  <a:srgbClr val="282C33"/>
                </a:solidFill>
              </a:rPr>
              <a:t>: A line between actors and use cases. In complex diagrams, it is important to know which actors are associated with which use cases.</a:t>
            </a:r>
            <a:endParaRPr>
              <a:solidFill>
                <a:srgbClr val="282C33"/>
              </a:solidFill>
            </a:endParaRPr>
          </a:p>
          <a:p>
            <a:pPr marL="329184" indent="-329184" defTabSz="877823">
              <a:buFont typeface="Arial"/>
              <a:defRPr b="1" sz="2304">
                <a:solidFill>
                  <a:srgbClr val="FF0000"/>
                </a:solidFill>
                <a:latin typeface="Graphik"/>
                <a:ea typeface="Graphik"/>
                <a:cs typeface="Graphik"/>
                <a:sym typeface="Graphik"/>
              </a:defRPr>
            </a:pPr>
            <a:r>
              <a:t>System boundary boxes</a:t>
            </a:r>
            <a:r>
              <a:rPr b="0">
                <a:solidFill>
                  <a:srgbClr val="282C33"/>
                </a:solidFill>
              </a:rPr>
              <a:t>: A box that sets a system scope to use cases. All use cases outside the box would be considered outside the scope of that system. </a:t>
            </a:r>
          </a:p>
        </p:txBody>
      </p:sp>
      <p:sp>
        <p:nvSpPr>
          <p:cNvPr id="383"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8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387" name="Rules that must be followed while drawing a use case diagram:…"/>
          <p:cNvSpPr txBox="1"/>
          <p:nvPr>
            <p:ph type="body" idx="4294967295"/>
          </p:nvPr>
        </p:nvSpPr>
        <p:spPr>
          <a:xfrm>
            <a:off x="323850" y="1905000"/>
            <a:ext cx="8439150" cy="4191000"/>
          </a:xfrm>
          <a:prstGeom prst="rect">
            <a:avLst/>
          </a:prstGeom>
        </p:spPr>
        <p:txBody>
          <a:bodyPr>
            <a:normAutofit fontScale="100000" lnSpcReduction="0"/>
          </a:bodyPr>
          <a:lstStyle/>
          <a:p>
            <a:pPr marL="0" indent="0" algn="just">
              <a:buSzTx/>
              <a:buFont typeface="Wingdings"/>
              <a:buNone/>
              <a:defRPr>
                <a:solidFill>
                  <a:srgbClr val="333333"/>
                </a:solidFill>
                <a:latin typeface="inter-regular"/>
                <a:ea typeface="inter-regular"/>
                <a:cs typeface="inter-regular"/>
                <a:sym typeface="inter-regular"/>
              </a:defRPr>
            </a:pPr>
            <a:r>
              <a:t>Rules that must be followed while drawing a use case diagram:</a:t>
            </a:r>
          </a:p>
          <a:p>
            <a:pPr marL="0" indent="0" algn="just">
              <a:buAutoNum type="arabicPeriod" startAt="1"/>
              <a:defRPr>
                <a:latin typeface="inter-regular"/>
                <a:ea typeface="inter-regular"/>
                <a:cs typeface="inter-regular"/>
                <a:sym typeface="inter-regular"/>
              </a:defRPr>
            </a:pPr>
            <a:r>
              <a:t>A pertinent and meaningful name should be assigned to the actor or a use case of a system.</a:t>
            </a:r>
          </a:p>
          <a:p>
            <a:pPr marL="0" indent="0" algn="just">
              <a:buAutoNum type="arabicPeriod" startAt="1"/>
              <a:defRPr>
                <a:latin typeface="inter-regular"/>
                <a:ea typeface="inter-regular"/>
                <a:cs typeface="inter-regular"/>
                <a:sym typeface="inter-regular"/>
              </a:defRPr>
            </a:pPr>
            <a:r>
              <a:t>The communication of an actor with a use case must be defined in an understandable way.</a:t>
            </a:r>
          </a:p>
          <a:p>
            <a:pPr marL="0" indent="0" algn="just">
              <a:buAutoNum type="arabicPeriod" startAt="1"/>
              <a:defRPr>
                <a:latin typeface="inter-regular"/>
                <a:ea typeface="inter-regular"/>
                <a:cs typeface="inter-regular"/>
                <a:sym typeface="inter-regular"/>
              </a:defRPr>
            </a:pPr>
            <a:r>
              <a:t>Specified notations to be used as and when required.</a:t>
            </a:r>
          </a:p>
          <a:p>
            <a:pPr marL="0" indent="0" algn="just">
              <a:buAutoNum type="arabicPeriod" startAt="1"/>
              <a:defRPr>
                <a:latin typeface="inter-regular"/>
                <a:ea typeface="inter-regular"/>
                <a:cs typeface="inter-regular"/>
                <a:sym typeface="inter-regular"/>
              </a:defRPr>
            </a:pPr>
            <a:r>
              <a:t>The most significant interactions should be represented among the multiple no of interactions between the use case and actors.</a:t>
            </a:r>
          </a:p>
        </p:txBody>
      </p:sp>
      <p:sp>
        <p:nvSpPr>
          <p:cNvPr id="388"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89"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Example: Online shopping system"/>
          <p:cNvSpPr txBox="1"/>
          <p:nvPr>
            <p:ph type="title" idx="4294967295"/>
          </p:nvPr>
        </p:nvSpPr>
        <p:spPr>
          <a:xfrm>
            <a:off x="1219200" y="990600"/>
            <a:ext cx="6705600" cy="633413"/>
          </a:xfrm>
          <a:prstGeom prst="rect">
            <a:avLst/>
          </a:prstGeom>
        </p:spPr>
        <p:txBody>
          <a:bodyPr>
            <a:normAutofit fontScale="100000" lnSpcReduction="0"/>
          </a:bodyPr>
          <a:lstStyle>
            <a:lvl1pPr defTabSz="786384">
              <a:defRPr sz="3440"/>
            </a:lvl1pPr>
          </a:lstStyle>
          <a:p>
            <a:pPr/>
            <a:r>
              <a:t>Example: Online shopping system</a:t>
            </a:r>
          </a:p>
        </p:txBody>
      </p:sp>
      <p:pic>
        <p:nvPicPr>
          <p:cNvPr id="392" name="image.png" descr="image.png"/>
          <p:cNvPicPr>
            <a:picLocks noChangeAspect="1"/>
          </p:cNvPicPr>
          <p:nvPr/>
        </p:nvPicPr>
        <p:blipFill>
          <a:blip r:embed="rId2">
            <a:extLst/>
          </a:blip>
          <a:stretch>
            <a:fillRect/>
          </a:stretch>
        </p:blipFill>
        <p:spPr>
          <a:xfrm>
            <a:off x="468312" y="2060575"/>
            <a:ext cx="8567738" cy="4630738"/>
          </a:xfrm>
          <a:prstGeom prst="rect">
            <a:avLst/>
          </a:prstGeom>
          <a:ln w="12700">
            <a:miter lim="400000"/>
          </a:ln>
        </p:spPr>
      </p:pic>
      <p:sp>
        <p:nvSpPr>
          <p:cNvPr id="39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pic>
        <p:nvPicPr>
          <p:cNvPr id="396" name="image.png" descr="image.png"/>
          <p:cNvPicPr>
            <a:picLocks noChangeAspect="1"/>
          </p:cNvPicPr>
          <p:nvPr/>
        </p:nvPicPr>
        <p:blipFill>
          <a:blip r:embed="rId2">
            <a:extLst/>
          </a:blip>
          <a:stretch>
            <a:fillRect/>
          </a:stretch>
        </p:blipFill>
        <p:spPr>
          <a:xfrm>
            <a:off x="342900" y="836612"/>
            <a:ext cx="8005763" cy="5164138"/>
          </a:xfrm>
          <a:prstGeom prst="rect">
            <a:avLst/>
          </a:prstGeom>
          <a:ln w="12700">
            <a:miter lim="400000"/>
          </a:ln>
        </p:spPr>
      </p:pic>
      <p:sp>
        <p:nvSpPr>
          <p:cNvPr id="39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39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pic>
        <p:nvPicPr>
          <p:cNvPr id="401" name="image.png" descr="image.png"/>
          <p:cNvPicPr>
            <a:picLocks noChangeAspect="1"/>
          </p:cNvPicPr>
          <p:nvPr/>
        </p:nvPicPr>
        <p:blipFill>
          <a:blip r:embed="rId2">
            <a:extLst/>
          </a:blip>
          <a:stretch>
            <a:fillRect/>
          </a:stretch>
        </p:blipFill>
        <p:spPr>
          <a:xfrm>
            <a:off x="395287" y="320675"/>
            <a:ext cx="7691438" cy="5775325"/>
          </a:xfrm>
          <a:prstGeom prst="rect">
            <a:avLst/>
          </a:prstGeom>
          <a:ln w="12700">
            <a:miter lim="400000"/>
          </a:ln>
        </p:spPr>
      </p:pic>
      <p:sp>
        <p:nvSpPr>
          <p:cNvPr id="40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03"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ips to draw use case diagrams"/>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Tips to draw use case diagrams</a:t>
            </a:r>
          </a:p>
        </p:txBody>
      </p:sp>
      <p:sp>
        <p:nvSpPr>
          <p:cNvPr id="406" name="Double-click to edit"/>
          <p:cNvSpPr txBox="1"/>
          <p:nvPr>
            <p:ph type="body" idx="4294967295"/>
          </p:nvPr>
        </p:nvSpPr>
        <p:spPr>
          <a:xfrm>
            <a:off x="1828800" y="1905000"/>
            <a:ext cx="6934200" cy="4191000"/>
          </a:xfrm>
          <a:prstGeom prst="rect">
            <a:avLst/>
          </a:prstGeom>
        </p:spPr>
        <p:txBody>
          <a:bodyPr>
            <a:normAutofit fontScale="100000" lnSpcReduction="0"/>
          </a:bodyPr>
          <a:lstStyle/>
          <a:p>
            <a:pPr>
              <a:buChar char="■"/>
            </a:pPr>
          </a:p>
        </p:txBody>
      </p:sp>
      <p:sp>
        <p:nvSpPr>
          <p:cNvPr id="40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0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9" name="image.png" descr="image.png"/>
          <p:cNvPicPr>
            <a:picLocks noChangeAspect="1"/>
          </p:cNvPicPr>
          <p:nvPr/>
        </p:nvPicPr>
        <p:blipFill>
          <a:blip r:embed="rId2">
            <a:extLst/>
          </a:blip>
          <a:stretch>
            <a:fillRect/>
          </a:stretch>
        </p:blipFill>
        <p:spPr>
          <a:xfrm>
            <a:off x="207962" y="2620962"/>
            <a:ext cx="8843963" cy="347503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Exercise 1"/>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Exercise 1</a:t>
            </a:r>
          </a:p>
        </p:txBody>
      </p:sp>
      <p:sp>
        <p:nvSpPr>
          <p:cNvPr id="412" name="Draw use case diagram for credit card processing system.…"/>
          <p:cNvSpPr txBox="1"/>
          <p:nvPr>
            <p:ph type="body" idx="4294967295"/>
          </p:nvPr>
        </p:nvSpPr>
        <p:spPr>
          <a:xfrm>
            <a:off x="827087" y="1905000"/>
            <a:ext cx="7935913" cy="4191000"/>
          </a:xfrm>
          <a:prstGeom prst="rect">
            <a:avLst/>
          </a:prstGeom>
        </p:spPr>
        <p:txBody>
          <a:bodyPr>
            <a:normAutofit fontScale="100000" lnSpcReduction="0"/>
          </a:bodyPr>
          <a:lstStyle/>
          <a:p>
            <a:pPr marL="457200" indent="-457200">
              <a:buAutoNum type="arabicPeriod" startAt="1"/>
            </a:pPr>
            <a:r>
              <a:t>Draw use case diagram for credit card processing system.</a:t>
            </a:r>
          </a:p>
          <a:p>
            <a:pPr marL="457200" indent="-457200">
              <a:buAutoNum type="arabicPeriod" startAt="1"/>
            </a:pPr>
            <a:r>
              <a:t>Draw use case diagram for bank management system.</a:t>
            </a:r>
          </a:p>
        </p:txBody>
      </p:sp>
      <p:sp>
        <p:nvSpPr>
          <p:cNvPr id="413"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1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pic>
        <p:nvPicPr>
          <p:cNvPr id="417" name="image.png" descr="image.png"/>
          <p:cNvPicPr>
            <a:picLocks noChangeAspect="1"/>
          </p:cNvPicPr>
          <p:nvPr/>
        </p:nvPicPr>
        <p:blipFill>
          <a:blip r:embed="rId2">
            <a:extLst/>
          </a:blip>
          <a:stretch>
            <a:fillRect/>
          </a:stretch>
        </p:blipFill>
        <p:spPr>
          <a:xfrm>
            <a:off x="550862" y="836612"/>
            <a:ext cx="7888288" cy="5259388"/>
          </a:xfrm>
          <a:prstGeom prst="rect">
            <a:avLst/>
          </a:prstGeom>
          <a:ln w="12700">
            <a:miter lim="400000"/>
          </a:ln>
        </p:spPr>
      </p:pic>
      <p:sp>
        <p:nvSpPr>
          <p:cNvPr id="418"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19"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43"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4" name="Requirements Engineering-I"/>
          <p:cNvSpPr txBox="1"/>
          <p:nvPr>
            <p:ph type="title" idx="4294967295"/>
          </p:nvPr>
        </p:nvSpPr>
        <p:spPr>
          <a:xfrm>
            <a:off x="1298575" y="990600"/>
            <a:ext cx="6545263" cy="633413"/>
          </a:xfrm>
          <a:prstGeom prst="rect">
            <a:avLst/>
          </a:prstGeom>
        </p:spPr>
        <p:txBody>
          <a:bodyPr>
            <a:normAutofit fontScale="100000" lnSpcReduction="0"/>
          </a:bodyPr>
          <a:lstStyle>
            <a:lvl1pPr defTabSz="841247">
              <a:defRPr sz="3680"/>
            </a:lvl1pPr>
          </a:lstStyle>
          <a:p>
            <a:pPr/>
            <a:r>
              <a:t>Requirements Engineering-I</a:t>
            </a:r>
          </a:p>
        </p:txBody>
      </p:sp>
      <p:sp>
        <p:nvSpPr>
          <p:cNvPr id="245" name="Inception…"/>
          <p:cNvSpPr txBox="1"/>
          <p:nvPr>
            <p:ph type="body" sz="half" idx="4294967295"/>
          </p:nvPr>
        </p:nvSpPr>
        <p:spPr>
          <a:xfrm>
            <a:off x="1752600" y="1981200"/>
            <a:ext cx="6858000" cy="3468688"/>
          </a:xfrm>
          <a:prstGeom prst="rect">
            <a:avLst/>
          </a:prstGeom>
        </p:spPr>
        <p:txBody>
          <a:bodyPr>
            <a:normAutofit fontScale="100000" lnSpcReduction="0"/>
          </a:bodyPr>
          <a:lstStyle/>
          <a:p>
            <a:pPr>
              <a:spcBef>
                <a:spcPts val="400"/>
              </a:spcBef>
              <a:buChar char="■"/>
              <a:defRPr sz="1800">
                <a:solidFill>
                  <a:srgbClr val="9A0000"/>
                </a:solidFill>
              </a:defRPr>
            </a:pPr>
            <a:r>
              <a:t>Inception</a:t>
            </a:r>
          </a:p>
          <a:p>
            <a:pPr>
              <a:spcBef>
                <a:spcPts val="400"/>
              </a:spcBef>
              <a:buChar char="■"/>
              <a:defRPr sz="1800">
                <a:solidFill>
                  <a:srgbClr val="9A0000"/>
                </a:solidFill>
              </a:defRPr>
            </a:pPr>
            <a:r>
              <a:t>Elicitation</a:t>
            </a:r>
            <a:r>
              <a:rPr>
                <a:solidFill>
                  <a:srgbClr val="000000"/>
                </a:solidFill>
              </a:rPr>
              <a:t>—elicit requirements from all stakeholders</a:t>
            </a:r>
          </a:p>
          <a:p>
            <a:pPr>
              <a:spcBef>
                <a:spcPts val="400"/>
              </a:spcBef>
              <a:buChar char="■"/>
              <a:defRPr sz="1800">
                <a:solidFill>
                  <a:srgbClr val="9A0000"/>
                </a:solidFill>
              </a:defRPr>
            </a:pPr>
            <a:r>
              <a:t>Elaboration</a:t>
            </a:r>
            <a:r>
              <a:rPr>
                <a:solidFill>
                  <a:srgbClr val="000000"/>
                </a:solidFill>
              </a:rPr>
              <a:t>—create an analysis model that identifies data, function and behavioral requirements.</a:t>
            </a:r>
          </a:p>
          <a:p>
            <a:pPr>
              <a:spcBef>
                <a:spcPts val="400"/>
              </a:spcBef>
              <a:buChar char="■"/>
              <a:defRPr sz="1800">
                <a:solidFill>
                  <a:srgbClr val="9A0000"/>
                </a:solidFill>
              </a:defRPr>
            </a:pPr>
            <a:r>
              <a:t>Negotiation</a:t>
            </a:r>
            <a:r>
              <a:rPr>
                <a:solidFill>
                  <a:srgbClr val="000000"/>
                </a:solidFill>
              </a:rPr>
              <a:t>—agree on a deliverable system that is realistic for developers and customers.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422" name="2. Activity Diagram…"/>
          <p:cNvSpPr txBox="1"/>
          <p:nvPr>
            <p:ph type="body" idx="4294967295"/>
          </p:nvPr>
        </p:nvSpPr>
        <p:spPr>
          <a:xfrm>
            <a:off x="423862" y="836612"/>
            <a:ext cx="8296276" cy="4191001"/>
          </a:xfrm>
          <a:prstGeom prst="rect">
            <a:avLst/>
          </a:prstGeom>
        </p:spPr>
        <p:txBody>
          <a:bodyPr>
            <a:normAutofit fontScale="100000" lnSpcReduction="0"/>
          </a:bodyPr>
          <a:lstStyle/>
          <a:p>
            <a:pPr marL="0" indent="0" defTabSz="905255">
              <a:buSzTx/>
              <a:buFont typeface="Wingdings"/>
              <a:buNone/>
              <a:defRPr b="1" sz="2376" u="sng"/>
            </a:pPr>
          </a:p>
          <a:p>
            <a:pPr marL="0" indent="0" defTabSz="905255">
              <a:buSzTx/>
              <a:buFont typeface="Wingdings"/>
              <a:buNone/>
              <a:defRPr b="1" sz="2376" u="sng"/>
            </a:pPr>
          </a:p>
          <a:p>
            <a:pPr marL="0" indent="0" defTabSz="905255">
              <a:buSzTx/>
              <a:buFont typeface="Wingdings"/>
              <a:buNone/>
              <a:defRPr b="1" sz="2376" u="sng"/>
            </a:pPr>
          </a:p>
          <a:p>
            <a:pPr marL="0" indent="0" defTabSz="905255">
              <a:buSzTx/>
              <a:buFont typeface="Wingdings"/>
              <a:buNone/>
              <a:defRPr b="1" sz="2376" u="sng"/>
            </a:pPr>
            <a:r>
              <a:t>2. Activity Diagram</a:t>
            </a:r>
          </a:p>
          <a:p>
            <a:pPr marL="0" indent="0" defTabSz="905255">
              <a:buSzTx/>
              <a:buFont typeface="Wingdings"/>
              <a:buNone/>
              <a:defRPr b="1" sz="2376" u="sng"/>
            </a:pPr>
          </a:p>
          <a:p>
            <a:pPr marL="0" indent="0" defTabSz="905255">
              <a:buSzTx/>
              <a:buFont typeface="Wingdings"/>
              <a:buNone/>
              <a:defRPr sz="2376">
                <a:solidFill>
                  <a:srgbClr val="040C28"/>
                </a:solidFill>
                <a:latin typeface="Google Sans"/>
                <a:ea typeface="Google Sans"/>
                <a:cs typeface="Google Sans"/>
                <a:sym typeface="Google Sans"/>
              </a:defRPr>
            </a:pPr>
            <a:r>
              <a:t>Activity diagram is designed to model the system's workflow</a:t>
            </a:r>
            <a:r>
              <a:rPr>
                <a:solidFill>
                  <a:srgbClr val="4D5156"/>
                </a:solidFill>
              </a:rPr>
              <a:t>.</a:t>
            </a:r>
            <a:endParaRPr>
              <a:solidFill>
                <a:srgbClr val="4D5156"/>
              </a:solidFill>
            </a:endParaRPr>
          </a:p>
          <a:p>
            <a:pPr marL="0" indent="0" defTabSz="905255">
              <a:buSzTx/>
              <a:buFont typeface="Wingdings"/>
              <a:buNone/>
              <a:defRPr sz="2376" u="sng">
                <a:solidFill>
                  <a:srgbClr val="4D5156"/>
                </a:solidFill>
                <a:latin typeface="Google Sans"/>
                <a:ea typeface="Google Sans"/>
                <a:cs typeface="Google Sans"/>
                <a:sym typeface="Google Sans"/>
              </a:defRPr>
            </a:pPr>
          </a:p>
          <a:p>
            <a:pPr marL="0" indent="0" defTabSz="905255">
              <a:buSzTx/>
              <a:buFont typeface="Wingdings"/>
              <a:buNone/>
              <a:defRPr sz="2376">
                <a:latin typeface="Google Sans"/>
                <a:ea typeface="Google Sans"/>
                <a:cs typeface="Google Sans"/>
                <a:sym typeface="Google Sans"/>
              </a:defRPr>
            </a:pPr>
            <a:r>
              <a:t>The diagram can include nodes, which represent activities or actions, and edges, which represent the flow of control between activities.</a:t>
            </a:r>
          </a:p>
        </p:txBody>
      </p:sp>
      <p:sp>
        <p:nvSpPr>
          <p:cNvPr id="423"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2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Basic components of an activity diagram"/>
          <p:cNvSpPr txBox="1"/>
          <p:nvPr>
            <p:ph type="title" idx="4294967295"/>
          </p:nvPr>
        </p:nvSpPr>
        <p:spPr>
          <a:xfrm>
            <a:off x="692491" y="101240"/>
            <a:ext cx="6705601" cy="633413"/>
          </a:xfrm>
          <a:prstGeom prst="rect">
            <a:avLst/>
          </a:prstGeom>
        </p:spPr>
        <p:txBody>
          <a:bodyPr>
            <a:normAutofit fontScale="100000" lnSpcReduction="0"/>
          </a:bodyPr>
          <a:lstStyle>
            <a:lvl1pPr defTabSz="603504">
              <a:defRPr b="1" sz="2640"/>
            </a:lvl1pPr>
          </a:lstStyle>
          <a:p>
            <a:pPr/>
            <a:r>
              <a:t>Basic components of an activity diagram</a:t>
            </a:r>
          </a:p>
        </p:txBody>
      </p:sp>
      <p:sp>
        <p:nvSpPr>
          <p:cNvPr id="427" name="Action: A step in the activity wherein the users or software perform a given task. actions are symbolized with round-edged rectangles.…"/>
          <p:cNvSpPr txBox="1"/>
          <p:nvPr>
            <p:ph type="body" idx="4294967295"/>
          </p:nvPr>
        </p:nvSpPr>
        <p:spPr>
          <a:xfrm>
            <a:off x="310880" y="848718"/>
            <a:ext cx="8712201" cy="4191001"/>
          </a:xfrm>
          <a:prstGeom prst="rect">
            <a:avLst/>
          </a:prstGeom>
        </p:spPr>
        <p:txBody>
          <a:bodyPr>
            <a:normAutofit fontScale="100000" lnSpcReduction="0"/>
          </a:bodyPr>
          <a:lstStyle/>
          <a:p>
            <a:pPr algn="just">
              <a:spcBef>
                <a:spcPts val="400"/>
              </a:spcBef>
              <a:buFont typeface="Arial"/>
              <a:defRPr sz="2000">
                <a:solidFill>
                  <a:srgbClr val="282C33"/>
                </a:solidFill>
                <a:latin typeface="Graphik"/>
                <a:ea typeface="Graphik"/>
                <a:cs typeface="Graphik"/>
                <a:sym typeface="Graphik"/>
              </a:defRPr>
            </a:pPr>
            <a:r>
              <a:t>Action: A step in the activity wherein the users or software perform a given task. actions are symbolized with </a:t>
            </a:r>
            <a:r>
              <a:rPr>
                <a:solidFill>
                  <a:srgbClr val="FF0000"/>
                </a:solidFill>
              </a:rPr>
              <a:t>round-edged rectangles.</a:t>
            </a:r>
            <a:endParaRPr>
              <a:solidFill>
                <a:srgbClr val="FF0000"/>
              </a:solidFill>
            </a:endParaRPr>
          </a:p>
          <a:p>
            <a:pPr algn="just">
              <a:spcBef>
                <a:spcPts val="400"/>
              </a:spcBef>
              <a:buFont typeface="Arial"/>
              <a:defRPr sz="2000">
                <a:solidFill>
                  <a:srgbClr val="282C33"/>
                </a:solidFill>
                <a:latin typeface="Graphik"/>
                <a:ea typeface="Graphik"/>
                <a:cs typeface="Graphik"/>
                <a:sym typeface="Graphik"/>
              </a:defRPr>
            </a:pPr>
            <a:r>
              <a:t>Decision node: A conditional branch in the flow that is represented by a </a:t>
            </a:r>
            <a:r>
              <a:rPr>
                <a:solidFill>
                  <a:srgbClr val="FF0000"/>
                </a:solidFill>
              </a:rPr>
              <a:t>diamond</a:t>
            </a:r>
            <a:r>
              <a:t>. It includes a single input and two or more outputs.</a:t>
            </a:r>
          </a:p>
          <a:p>
            <a:pPr algn="just">
              <a:spcBef>
                <a:spcPts val="400"/>
              </a:spcBef>
              <a:buFont typeface="Arial"/>
              <a:defRPr sz="2000">
                <a:solidFill>
                  <a:srgbClr val="282C33"/>
                </a:solidFill>
                <a:latin typeface="Graphik"/>
                <a:ea typeface="Graphik"/>
                <a:cs typeface="Graphik"/>
                <a:sym typeface="Graphik"/>
              </a:defRPr>
            </a:pPr>
            <a:r>
              <a:t>Control flows: Another name for the </a:t>
            </a:r>
            <a:r>
              <a:rPr>
                <a:solidFill>
                  <a:srgbClr val="FF0000"/>
                </a:solidFill>
              </a:rPr>
              <a:t>connectors that show the flow between steps in the diagram.</a:t>
            </a:r>
            <a:endParaRPr>
              <a:solidFill>
                <a:srgbClr val="FF0000"/>
              </a:solidFill>
            </a:endParaRPr>
          </a:p>
          <a:p>
            <a:pPr algn="just">
              <a:spcBef>
                <a:spcPts val="400"/>
              </a:spcBef>
              <a:buFont typeface="Arial"/>
              <a:defRPr sz="2000">
                <a:solidFill>
                  <a:srgbClr val="282C33"/>
                </a:solidFill>
                <a:latin typeface="Graphik"/>
                <a:ea typeface="Graphik"/>
                <a:cs typeface="Graphik"/>
                <a:sym typeface="Graphik"/>
              </a:defRPr>
            </a:pPr>
            <a:r>
              <a:t>Start node: Symbolizes the beginning of the activity. The start node is represented by a </a:t>
            </a:r>
            <a:r>
              <a:rPr>
                <a:solidFill>
                  <a:srgbClr val="FF0000"/>
                </a:solidFill>
              </a:rPr>
              <a:t>black circle.</a:t>
            </a:r>
            <a:endParaRPr>
              <a:solidFill>
                <a:srgbClr val="FF0000"/>
              </a:solidFill>
            </a:endParaRPr>
          </a:p>
          <a:p>
            <a:pPr algn="just">
              <a:spcBef>
                <a:spcPts val="400"/>
              </a:spcBef>
              <a:buFont typeface="Arial"/>
              <a:defRPr sz="2000">
                <a:solidFill>
                  <a:srgbClr val="282C33"/>
                </a:solidFill>
                <a:latin typeface="Graphik"/>
                <a:ea typeface="Graphik"/>
                <a:cs typeface="Graphik"/>
                <a:sym typeface="Graphik"/>
              </a:defRPr>
            </a:pPr>
            <a:r>
              <a:t>End node: Represents the final step in the activity. The end node is represented by an </a:t>
            </a:r>
            <a:r>
              <a:rPr>
                <a:solidFill>
                  <a:srgbClr val="FF0000"/>
                </a:solidFill>
              </a:rPr>
              <a:t>outlined black circle.</a:t>
            </a:r>
          </a:p>
        </p:txBody>
      </p:sp>
      <p:sp>
        <p:nvSpPr>
          <p:cNvPr id="42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29" name="Table 1"/>
          <p:cNvGraphicFramePr/>
          <p:nvPr/>
        </p:nvGraphicFramePr>
        <p:xfrm>
          <a:off x="286563" y="4143559"/>
          <a:ext cx="8424864" cy="221773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424862"/>
              </a:tblGrid>
              <a:tr h="2217737">
                <a:tc>
                  <a:txBody>
                    <a:bodyPr/>
                    <a:lstStyle/>
                    <a:p>
                      <a:pPr algn="just">
                        <a:spcBef>
                          <a:spcPts val="400"/>
                        </a:spcBef>
                        <a:defRPr sz="2000">
                          <a:solidFill>
                            <a:srgbClr val="282C33"/>
                          </a:solidFill>
                          <a:latin typeface="Graphik"/>
                          <a:ea typeface="Graphik"/>
                          <a:cs typeface="Graphik"/>
                          <a:sym typeface="Graphik"/>
                        </a:defRPr>
                      </a:pPr>
                    </a:p>
                    <a:p>
                      <a:pPr marL="342900" indent="-342900" algn="just">
                        <a:spcBef>
                          <a:spcPts val="400"/>
                        </a:spcBef>
                        <a:buClr>
                          <a:srgbClr val="9A0000"/>
                        </a:buClr>
                        <a:buSzPct val="75000"/>
                        <a:buFont typeface="Arial"/>
                        <a:buChar char="•"/>
                        <a:defRPr sz="2000">
                          <a:solidFill>
                            <a:srgbClr val="282C33"/>
                          </a:solidFill>
                          <a:latin typeface="Graphik"/>
                          <a:ea typeface="Graphik"/>
                          <a:cs typeface="Graphik"/>
                          <a:sym typeface="Graphik"/>
                        </a:defRPr>
                      </a:pPr>
                      <a:r>
                        <a:t>Fork: </a:t>
                      </a:r>
                      <a:r>
                        <a:rPr>
                          <a:solidFill>
                            <a:srgbClr val="FF0000"/>
                          </a:solidFill>
                        </a:rPr>
                        <a:t>Splits a single activity flow into two concurrent activities</a:t>
                      </a:r>
                      <a:r>
                        <a:t>. Symbolized with multiple arrowed lines from a join. </a:t>
                      </a:r>
                    </a:p>
                    <a:p>
                      <a:pPr marL="342900" indent="-342900" algn="just">
                        <a:spcBef>
                          <a:spcPts val="400"/>
                        </a:spcBef>
                        <a:buClr>
                          <a:srgbClr val="9A0000"/>
                        </a:buClr>
                        <a:buSzPct val="75000"/>
                        <a:buFont typeface="Arial"/>
                        <a:buChar char="•"/>
                        <a:defRPr sz="2000">
                          <a:solidFill>
                            <a:srgbClr val="282C33"/>
                          </a:solidFill>
                          <a:latin typeface="Graphik"/>
                          <a:ea typeface="Graphik"/>
                          <a:cs typeface="Graphik"/>
                          <a:sym typeface="Graphik"/>
                        </a:defRPr>
                      </a:pPr>
                      <a:r>
                        <a:t>Join: </a:t>
                      </a:r>
                      <a:r>
                        <a:rPr>
                          <a:solidFill>
                            <a:srgbClr val="FF0000"/>
                          </a:solidFill>
                        </a:rPr>
                        <a:t>Combines two concurrent activities</a:t>
                      </a:r>
                      <a:r>
                        <a:t> and re-introduces them to a flow where only one activity occurs at a time. Represented with a thick vertical or horizontal line.</a:t>
                      </a:r>
                    </a:p>
                  </a:txBody>
                  <a:tcPr marL="38105" marR="38105" marT="38105" marB="38105" anchor="ctr"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32"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3" name="image.png" descr="image.png"/>
          <p:cNvPicPr>
            <a:picLocks noChangeAspect="1"/>
          </p:cNvPicPr>
          <p:nvPr/>
        </p:nvPicPr>
        <p:blipFill>
          <a:blip r:embed="rId2">
            <a:extLst/>
          </a:blip>
          <a:stretch>
            <a:fillRect/>
          </a:stretch>
        </p:blipFill>
        <p:spPr>
          <a:xfrm>
            <a:off x="2268537" y="152400"/>
            <a:ext cx="3887788" cy="6189663"/>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436" name="Double-click to edit"/>
          <p:cNvSpPr txBox="1"/>
          <p:nvPr>
            <p:ph type="body" idx="4294967295"/>
          </p:nvPr>
        </p:nvSpPr>
        <p:spPr>
          <a:xfrm>
            <a:off x="1828800" y="1905000"/>
            <a:ext cx="6934200" cy="4191000"/>
          </a:xfrm>
          <a:prstGeom prst="rect">
            <a:avLst/>
          </a:prstGeom>
        </p:spPr>
        <p:txBody>
          <a:bodyPr>
            <a:normAutofit fontScale="100000" lnSpcReduction="0"/>
          </a:bodyPr>
          <a:lstStyle/>
          <a:p>
            <a:pPr>
              <a:buChar char="■"/>
            </a:pPr>
          </a:p>
        </p:txBody>
      </p:sp>
      <p:sp>
        <p:nvSpPr>
          <p:cNvPr id="43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38"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9" name="image.png" descr="image.png"/>
          <p:cNvPicPr>
            <a:picLocks noChangeAspect="1"/>
          </p:cNvPicPr>
          <p:nvPr/>
        </p:nvPicPr>
        <p:blipFill>
          <a:blip r:embed="rId2">
            <a:extLst/>
          </a:blip>
          <a:stretch>
            <a:fillRect/>
          </a:stretch>
        </p:blipFill>
        <p:spPr>
          <a:xfrm>
            <a:off x="2195512" y="460375"/>
            <a:ext cx="3568701" cy="44577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Examples : banking system"/>
          <p:cNvSpPr txBox="1"/>
          <p:nvPr>
            <p:ph type="title" idx="4294967295"/>
          </p:nvPr>
        </p:nvSpPr>
        <p:spPr>
          <a:xfrm>
            <a:off x="1219200" y="260350"/>
            <a:ext cx="6705600" cy="633413"/>
          </a:xfrm>
          <a:prstGeom prst="rect">
            <a:avLst/>
          </a:prstGeom>
        </p:spPr>
        <p:txBody>
          <a:bodyPr>
            <a:normAutofit fontScale="100000" lnSpcReduction="0"/>
          </a:bodyPr>
          <a:lstStyle>
            <a:lvl1pPr defTabSz="841247">
              <a:defRPr sz="3680"/>
            </a:lvl1pPr>
          </a:lstStyle>
          <a:p>
            <a:pPr/>
            <a:r>
              <a:t>Examples : banking system</a:t>
            </a:r>
          </a:p>
        </p:txBody>
      </p:sp>
      <p:pic>
        <p:nvPicPr>
          <p:cNvPr id="442" name="image.png" descr="image.png"/>
          <p:cNvPicPr>
            <a:picLocks noChangeAspect="1"/>
          </p:cNvPicPr>
          <p:nvPr/>
        </p:nvPicPr>
        <p:blipFill>
          <a:blip r:embed="rId2">
            <a:extLst/>
          </a:blip>
          <a:stretch>
            <a:fillRect/>
          </a:stretch>
        </p:blipFill>
        <p:spPr>
          <a:xfrm>
            <a:off x="1763712" y="963612"/>
            <a:ext cx="6510338" cy="5513388"/>
          </a:xfrm>
          <a:prstGeom prst="rect">
            <a:avLst/>
          </a:prstGeom>
          <a:ln w="12700">
            <a:miter lim="400000"/>
          </a:ln>
        </p:spPr>
      </p:pic>
      <p:sp>
        <p:nvSpPr>
          <p:cNvPr id="443"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44"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447"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8" name="image.png" descr="image.png"/>
          <p:cNvPicPr>
            <a:picLocks noChangeAspect="1"/>
          </p:cNvPicPr>
          <p:nvPr/>
        </p:nvPicPr>
        <p:blipFill>
          <a:blip r:embed="rId2">
            <a:extLst/>
          </a:blip>
          <a:stretch>
            <a:fillRect/>
          </a:stretch>
        </p:blipFill>
        <p:spPr>
          <a:xfrm>
            <a:off x="71437" y="908050"/>
            <a:ext cx="4572001" cy="5041900"/>
          </a:xfrm>
          <a:prstGeom prst="rect">
            <a:avLst/>
          </a:prstGeom>
          <a:ln w="12700">
            <a:miter lim="400000"/>
          </a:ln>
        </p:spPr>
      </p:pic>
      <p:pic>
        <p:nvPicPr>
          <p:cNvPr id="449" name="image.png" descr="image.png"/>
          <p:cNvPicPr>
            <a:picLocks noChangeAspect="1"/>
          </p:cNvPicPr>
          <p:nvPr/>
        </p:nvPicPr>
        <p:blipFill>
          <a:blip r:embed="rId3">
            <a:extLst/>
          </a:blip>
          <a:stretch>
            <a:fillRect/>
          </a:stretch>
        </p:blipFill>
        <p:spPr>
          <a:xfrm>
            <a:off x="4716462" y="908050"/>
            <a:ext cx="4248151" cy="5041900"/>
          </a:xfrm>
          <a:prstGeom prst="rect">
            <a:avLst/>
          </a:prstGeom>
          <a:ln w="12700">
            <a:miter lim="400000"/>
          </a:ln>
        </p:spPr>
      </p:pic>
      <p:sp>
        <p:nvSpPr>
          <p:cNvPr id="450" name="Use case diagram"/>
          <p:cNvSpPr txBox="1"/>
          <p:nvPr/>
        </p:nvSpPr>
        <p:spPr>
          <a:xfrm>
            <a:off x="872807" y="6030912"/>
            <a:ext cx="279304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Use case diagram</a:t>
            </a:r>
          </a:p>
        </p:txBody>
      </p:sp>
      <p:sp>
        <p:nvSpPr>
          <p:cNvPr id="451" name="Activity diagram"/>
          <p:cNvSpPr txBox="1"/>
          <p:nvPr/>
        </p:nvSpPr>
        <p:spPr>
          <a:xfrm>
            <a:off x="6003607" y="6030912"/>
            <a:ext cx="171751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Activity diagram</a:t>
            </a:r>
          </a:p>
        </p:txBody>
      </p:sp>
      <p:sp>
        <p:nvSpPr>
          <p:cNvPr id="452" name="Banking System"/>
          <p:cNvSpPr txBox="1"/>
          <p:nvPr/>
        </p:nvSpPr>
        <p:spPr>
          <a:xfrm>
            <a:off x="3393757" y="260350"/>
            <a:ext cx="2389824" cy="3708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800"/>
            </a:lvl1pPr>
          </a:lstStyle>
          <a:p>
            <a:pPr/>
            <a:r>
              <a:t>Banking System</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Exercise"/>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Exercise </a:t>
            </a:r>
          </a:p>
        </p:txBody>
      </p:sp>
      <p:sp>
        <p:nvSpPr>
          <p:cNvPr id="455" name="Draw Activity diagram for online shopping system.…"/>
          <p:cNvSpPr txBox="1"/>
          <p:nvPr>
            <p:ph type="body" idx="4294967295"/>
          </p:nvPr>
        </p:nvSpPr>
        <p:spPr>
          <a:xfrm>
            <a:off x="468312" y="1916112"/>
            <a:ext cx="7935913" cy="4191001"/>
          </a:xfrm>
          <a:prstGeom prst="rect">
            <a:avLst/>
          </a:prstGeom>
        </p:spPr>
        <p:txBody>
          <a:bodyPr>
            <a:normAutofit fontScale="100000" lnSpcReduction="0"/>
          </a:bodyPr>
          <a:lstStyle/>
          <a:p>
            <a:pPr marL="457200" indent="-457200">
              <a:buAutoNum type="arabicPeriod" startAt="1"/>
              <a:defRPr>
                <a:latin typeface="Google Sans"/>
                <a:ea typeface="Google Sans"/>
                <a:cs typeface="Google Sans"/>
                <a:sym typeface="Google Sans"/>
              </a:defRPr>
            </a:pPr>
            <a:r>
              <a:t>Draw Activity diagram for online shopping system.</a:t>
            </a:r>
            <a:endParaRPr>
              <a:solidFill>
                <a:srgbClr val="333333"/>
              </a:solidFill>
            </a:endParaRPr>
          </a:p>
          <a:p>
            <a:pPr marL="457200" indent="-457200">
              <a:buAutoNum type="arabicPeriod" startAt="1"/>
              <a:defRPr>
                <a:solidFill>
                  <a:srgbClr val="333333"/>
                </a:solidFill>
                <a:latin typeface="Google Sans"/>
                <a:ea typeface="Google Sans"/>
                <a:cs typeface="Google Sans"/>
                <a:sym typeface="Google Sans"/>
              </a:defRPr>
            </a:pPr>
            <a:r>
              <a:t>Draw use case diagram and activity diagram for library management system. </a:t>
            </a:r>
          </a:p>
        </p:txBody>
      </p:sp>
      <p:sp>
        <p:nvSpPr>
          <p:cNvPr id="456"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57"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460"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1" name="image.jpeg" descr="image.jpeg"/>
          <p:cNvPicPr>
            <a:picLocks noChangeAspect="1"/>
          </p:cNvPicPr>
          <p:nvPr/>
        </p:nvPicPr>
        <p:blipFill>
          <a:blip r:embed="rId2">
            <a:extLst/>
          </a:blip>
          <a:stretch>
            <a:fillRect/>
          </a:stretch>
        </p:blipFill>
        <p:spPr>
          <a:xfrm>
            <a:off x="4500562" y="98425"/>
            <a:ext cx="4249738" cy="5962650"/>
          </a:xfrm>
          <a:prstGeom prst="rect">
            <a:avLst/>
          </a:prstGeom>
          <a:ln w="12700">
            <a:miter lim="400000"/>
          </a:ln>
        </p:spPr>
      </p:pic>
      <p:pic>
        <p:nvPicPr>
          <p:cNvPr id="462" name="image.png" descr="image.png"/>
          <p:cNvPicPr>
            <a:picLocks noChangeAspect="1"/>
          </p:cNvPicPr>
          <p:nvPr/>
        </p:nvPicPr>
        <p:blipFill>
          <a:blip r:embed="rId3">
            <a:extLst/>
          </a:blip>
          <a:stretch>
            <a:fillRect/>
          </a:stretch>
        </p:blipFill>
        <p:spPr>
          <a:xfrm>
            <a:off x="34925" y="757237"/>
            <a:ext cx="4646613" cy="4687888"/>
          </a:xfrm>
          <a:prstGeom prst="rect">
            <a:avLst/>
          </a:prstGeom>
          <a:ln w="12700">
            <a:miter lim="400000"/>
          </a:ln>
        </p:spPr>
      </p:pic>
      <p:sp>
        <p:nvSpPr>
          <p:cNvPr id="463" name="USE CASE DIAGRAM"/>
          <p:cNvSpPr txBox="1"/>
          <p:nvPr/>
        </p:nvSpPr>
        <p:spPr>
          <a:xfrm>
            <a:off x="296545" y="5465762"/>
            <a:ext cx="23905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USE CASE DIAGRAM</a:t>
            </a:r>
          </a:p>
        </p:txBody>
      </p:sp>
      <p:sp>
        <p:nvSpPr>
          <p:cNvPr id="464" name="ACTIVITY DIAGRAM"/>
          <p:cNvSpPr txBox="1"/>
          <p:nvPr/>
        </p:nvSpPr>
        <p:spPr>
          <a:xfrm>
            <a:off x="5481320" y="6072187"/>
            <a:ext cx="225932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ACTIVITY DIAGRAM</a:t>
            </a:r>
          </a:p>
        </p:txBody>
      </p:sp>
      <p:sp>
        <p:nvSpPr>
          <p:cNvPr id="465" name="LIBRARY MANAGEMENT SYSTEM"/>
          <p:cNvSpPr txBox="1"/>
          <p:nvPr/>
        </p:nvSpPr>
        <p:spPr>
          <a:xfrm>
            <a:off x="587057" y="309562"/>
            <a:ext cx="377569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vl1pPr>
          </a:lstStyle>
          <a:p>
            <a:pPr/>
            <a:r>
              <a:t>LIBRARY MANAGEMENT SYSTEM</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468"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69"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0" name="image.jpeg" descr="image.jpeg"/>
          <p:cNvPicPr>
            <a:picLocks noChangeAspect="1"/>
          </p:cNvPicPr>
          <p:nvPr/>
        </p:nvPicPr>
        <p:blipFill>
          <a:blip r:embed="rId2">
            <a:extLst/>
          </a:blip>
          <a:stretch>
            <a:fillRect/>
          </a:stretch>
        </p:blipFill>
        <p:spPr>
          <a:xfrm>
            <a:off x="0" y="723900"/>
            <a:ext cx="4722813" cy="54102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A Data Flow Diagram (DFD)"/>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solidFill>
                  <a:srgbClr val="333333"/>
                </a:solidFill>
                <a:latin typeface="inter-regular"/>
                <a:ea typeface="inter-regular"/>
                <a:cs typeface="inter-regular"/>
                <a:sym typeface="inter-regular"/>
              </a:defRPr>
            </a:lvl1pPr>
          </a:lstStyle>
          <a:p>
            <a:pPr/>
            <a:r>
              <a:t>A Data Flow Diagram (DFD)</a:t>
            </a:r>
          </a:p>
        </p:txBody>
      </p:sp>
      <p:sp>
        <p:nvSpPr>
          <p:cNvPr id="473" name="A Data Flow Diagram (DFD) is a traditional visual representation of the information flows within a system. A neat and clear DFD can depict the right amount of the system requirement graphically."/>
          <p:cNvSpPr txBox="1"/>
          <p:nvPr>
            <p:ph type="body" idx="4294967295"/>
          </p:nvPr>
        </p:nvSpPr>
        <p:spPr>
          <a:xfrm>
            <a:off x="424656" y="1871186"/>
            <a:ext cx="8294688" cy="4191001"/>
          </a:xfrm>
          <a:prstGeom prst="rect">
            <a:avLst/>
          </a:prstGeom>
        </p:spPr>
        <p:txBody>
          <a:bodyPr>
            <a:normAutofit fontScale="100000" lnSpcReduction="0"/>
          </a:bodyPr>
          <a:lstStyle>
            <a:lvl1pPr algn="just">
              <a:buChar char="■"/>
              <a:defRPr>
                <a:solidFill>
                  <a:srgbClr val="333333"/>
                </a:solidFill>
                <a:latin typeface="inter-regular"/>
                <a:ea typeface="inter-regular"/>
                <a:cs typeface="inter-regular"/>
                <a:sym typeface="inter-regular"/>
              </a:defRPr>
            </a:lvl1pPr>
          </a:lstStyle>
          <a:p>
            <a:pPr/>
            <a:r>
              <a:t>A Data Flow Diagram (DFD) is a traditional visual representation of the information flows within a system. A neat and clear DFD can depict the right amount of the system requirement graphically.</a:t>
            </a:r>
          </a:p>
        </p:txBody>
      </p:sp>
      <p:sp>
        <p:nvSpPr>
          <p:cNvPr id="474"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475"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48"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Requirements Engineering-II"/>
          <p:cNvSpPr txBox="1"/>
          <p:nvPr>
            <p:ph type="title" idx="4294967295"/>
          </p:nvPr>
        </p:nvSpPr>
        <p:spPr>
          <a:xfrm>
            <a:off x="1219200" y="990600"/>
            <a:ext cx="8178800" cy="762000"/>
          </a:xfrm>
          <a:prstGeom prst="rect">
            <a:avLst/>
          </a:prstGeom>
        </p:spPr>
        <p:txBody>
          <a:bodyPr>
            <a:normAutofit fontScale="100000" lnSpcReduction="0"/>
          </a:bodyPr>
          <a:lstStyle/>
          <a:p>
            <a:pPr/>
            <a:r>
              <a:t>Requirements Engineering-II</a:t>
            </a:r>
          </a:p>
        </p:txBody>
      </p:sp>
      <p:sp>
        <p:nvSpPr>
          <p:cNvPr id="250" name="Specification—can be any one (or more) of the following:…"/>
          <p:cNvSpPr txBox="1"/>
          <p:nvPr>
            <p:ph type="body" idx="4294967295"/>
          </p:nvPr>
        </p:nvSpPr>
        <p:spPr>
          <a:xfrm>
            <a:off x="1752600" y="1905000"/>
            <a:ext cx="7162800" cy="4114800"/>
          </a:xfrm>
          <a:prstGeom prst="rect">
            <a:avLst/>
          </a:prstGeom>
        </p:spPr>
        <p:txBody>
          <a:bodyPr>
            <a:normAutofit fontScale="100000" lnSpcReduction="0"/>
          </a:bodyPr>
          <a:lstStyle/>
          <a:p>
            <a:pPr>
              <a:lnSpc>
                <a:spcPct val="90000"/>
              </a:lnSpc>
              <a:spcBef>
                <a:spcPts val="400"/>
              </a:spcBef>
              <a:buChar char="■"/>
              <a:defRPr sz="1800">
                <a:solidFill>
                  <a:srgbClr val="9A0000"/>
                </a:solidFill>
              </a:defRPr>
            </a:pPr>
            <a:r>
              <a:t>Specification</a:t>
            </a:r>
            <a:r>
              <a:rPr>
                <a:solidFill>
                  <a:srgbClr val="000000"/>
                </a:solidFill>
              </a:rPr>
              <a:t>—can be any one (or more) of the following:</a:t>
            </a:r>
          </a:p>
          <a:p>
            <a:pPr lvl="1" marL="742950" indent="-285750">
              <a:lnSpc>
                <a:spcPct val="90000"/>
              </a:lnSpc>
              <a:spcBef>
                <a:spcPts val="0"/>
              </a:spcBef>
              <a:defRPr sz="1600"/>
            </a:pPr>
            <a:r>
              <a:t>A written document</a:t>
            </a:r>
          </a:p>
          <a:p>
            <a:pPr lvl="1" marL="742950" indent="-285750">
              <a:lnSpc>
                <a:spcPct val="90000"/>
              </a:lnSpc>
              <a:spcBef>
                <a:spcPts val="0"/>
              </a:spcBef>
              <a:defRPr sz="1600"/>
            </a:pPr>
            <a:r>
              <a:t>A set of models</a:t>
            </a:r>
          </a:p>
          <a:p>
            <a:pPr lvl="1" marL="742950" indent="-285750">
              <a:lnSpc>
                <a:spcPct val="90000"/>
              </a:lnSpc>
              <a:spcBef>
                <a:spcPts val="0"/>
              </a:spcBef>
              <a:defRPr sz="1600"/>
            </a:pPr>
            <a:r>
              <a:t>A formal mathematical model</a:t>
            </a:r>
          </a:p>
          <a:p>
            <a:pPr lvl="1" marL="742950" indent="-285750">
              <a:lnSpc>
                <a:spcPct val="90000"/>
              </a:lnSpc>
              <a:spcBef>
                <a:spcPts val="0"/>
              </a:spcBef>
              <a:defRPr sz="1600"/>
            </a:pPr>
            <a:r>
              <a:t>A collection of user scenarios (use-cases)</a:t>
            </a:r>
          </a:p>
          <a:p>
            <a:pPr lvl="1" marL="742950" indent="-285750">
              <a:lnSpc>
                <a:spcPct val="90000"/>
              </a:lnSpc>
              <a:spcBef>
                <a:spcPts val="0"/>
              </a:spcBef>
              <a:defRPr sz="1600"/>
            </a:pPr>
            <a:r>
              <a:t>A prototype</a:t>
            </a:r>
          </a:p>
          <a:p>
            <a:pPr>
              <a:lnSpc>
                <a:spcPct val="90000"/>
              </a:lnSpc>
              <a:spcBef>
                <a:spcPts val="400"/>
              </a:spcBef>
              <a:buChar char="■"/>
              <a:defRPr sz="1800">
                <a:solidFill>
                  <a:srgbClr val="9A0000"/>
                </a:solidFill>
              </a:defRPr>
            </a:pPr>
            <a:r>
              <a:t>Validation</a:t>
            </a:r>
            <a:r>
              <a:rPr>
                <a:solidFill>
                  <a:srgbClr val="000000"/>
                </a:solidFill>
              </a:rPr>
              <a:t>—a review mechanism that looks for</a:t>
            </a:r>
          </a:p>
          <a:p>
            <a:pPr lvl="1" marL="742950" indent="-285750">
              <a:lnSpc>
                <a:spcPct val="90000"/>
              </a:lnSpc>
              <a:spcBef>
                <a:spcPts val="0"/>
              </a:spcBef>
              <a:defRPr sz="1600"/>
            </a:pPr>
            <a:r>
              <a:t>errors in content or interpretation</a:t>
            </a:r>
          </a:p>
          <a:p>
            <a:pPr lvl="1" marL="742950" indent="-285750">
              <a:lnSpc>
                <a:spcPct val="90000"/>
              </a:lnSpc>
              <a:spcBef>
                <a:spcPts val="0"/>
              </a:spcBef>
              <a:defRPr sz="1600"/>
            </a:pPr>
            <a:r>
              <a:t>areas where clarification may be required</a:t>
            </a:r>
          </a:p>
          <a:p>
            <a:pPr lvl="1" marL="742950" indent="-285750">
              <a:lnSpc>
                <a:spcPct val="90000"/>
              </a:lnSpc>
              <a:spcBef>
                <a:spcPts val="0"/>
              </a:spcBef>
              <a:defRPr sz="1600"/>
            </a:pPr>
            <a:r>
              <a:t>missing information</a:t>
            </a:r>
          </a:p>
          <a:p>
            <a:pPr lvl="1" marL="742950" indent="-285750">
              <a:lnSpc>
                <a:spcPct val="90000"/>
              </a:lnSpc>
              <a:spcBef>
                <a:spcPts val="0"/>
              </a:spcBef>
              <a:defRPr sz="1600"/>
            </a:pPr>
            <a:r>
              <a:t>inconsistencies (a major problem when large products or systems are engineered)</a:t>
            </a:r>
          </a:p>
          <a:p>
            <a:pPr lvl="1" marL="742950" indent="-285750">
              <a:lnSpc>
                <a:spcPct val="90000"/>
              </a:lnSpc>
              <a:spcBef>
                <a:spcPts val="0"/>
              </a:spcBef>
              <a:defRPr sz="1600"/>
            </a:pPr>
            <a:r>
              <a:t>conflicting or unrealistic (unachievable) requirements. </a:t>
            </a:r>
          </a:p>
          <a:p>
            <a:pPr>
              <a:lnSpc>
                <a:spcPct val="90000"/>
              </a:lnSpc>
              <a:spcBef>
                <a:spcPts val="400"/>
              </a:spcBef>
              <a:buChar char="■"/>
              <a:defRPr sz="1800">
                <a:solidFill>
                  <a:srgbClr val="9A0000"/>
                </a:solidFill>
              </a:defRPr>
            </a:pPr>
            <a:r>
              <a:t>Requirements management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Double-click to edit"/>
          <p:cNvSpPr txBox="1"/>
          <p:nvPr>
            <p:ph type="title"/>
          </p:nvPr>
        </p:nvSpPr>
        <p:spPr>
          <a:prstGeom prst="rect">
            <a:avLst/>
          </a:prstGeom>
        </p:spPr>
        <p:txBody>
          <a:bodyPr/>
          <a:lstStyle/>
          <a:p>
            <a:pPr defTabSz="841247">
              <a:defRPr sz="3680"/>
            </a:pPr>
          </a:p>
        </p:txBody>
      </p:sp>
      <p:sp>
        <p:nvSpPr>
          <p:cNvPr id="478" name="There are two types of DFDs…"/>
          <p:cNvSpPr txBox="1"/>
          <p:nvPr>
            <p:ph type="body" idx="1"/>
          </p:nvPr>
        </p:nvSpPr>
        <p:spPr>
          <a:xfrm>
            <a:off x="689486" y="2150736"/>
            <a:ext cx="7765028" cy="4191001"/>
          </a:xfrm>
          <a:prstGeom prst="rect">
            <a:avLst/>
          </a:prstGeom>
        </p:spPr>
        <p:txBody>
          <a:bodyPr/>
          <a:lstStyle/>
          <a:p>
            <a:pPr marL="0" indent="0" algn="just" defTabSz="457200">
              <a:spcBef>
                <a:spcPts val="1200"/>
              </a:spcBef>
              <a:buClrTx/>
              <a:buSzTx/>
              <a:buNone/>
              <a:defRPr sz="1650">
                <a:solidFill>
                  <a:srgbClr val="213343"/>
                </a:solidFill>
                <a:latin typeface="Helvetica Light"/>
                <a:ea typeface="Helvetica Light"/>
                <a:cs typeface="Helvetica Light"/>
                <a:sym typeface="Helvetica Light"/>
              </a:defRPr>
            </a:pPr>
            <a:r>
              <a:t>There are two types of DFDs</a:t>
            </a:r>
          </a:p>
          <a:p>
            <a:pPr marL="0" indent="0" algn="just" defTabSz="457200">
              <a:spcBef>
                <a:spcPts val="1200"/>
              </a:spcBef>
              <a:buClrTx/>
              <a:buSzTx/>
              <a:buNone/>
              <a:defRPr sz="1650">
                <a:solidFill>
                  <a:srgbClr val="213343"/>
                </a:solidFill>
                <a:latin typeface="Helvetica Light"/>
                <a:ea typeface="Helvetica Light"/>
                <a:cs typeface="Helvetica Light"/>
                <a:sym typeface="Helvetica Light"/>
              </a:defRPr>
            </a:pPr>
            <a:r>
              <a:t> logical and physical. </a:t>
            </a:r>
          </a:p>
          <a:p>
            <a:pPr marL="0" indent="0" algn="just" defTabSz="457200">
              <a:spcBef>
                <a:spcPts val="1200"/>
              </a:spcBef>
              <a:buClrTx/>
              <a:buSzTx/>
              <a:buNone/>
              <a:defRPr sz="1650">
                <a:solidFill>
                  <a:srgbClr val="213343"/>
                </a:solidFill>
                <a:latin typeface="Helvetica Light"/>
                <a:ea typeface="Helvetica Light"/>
                <a:cs typeface="Helvetica Light"/>
                <a:sym typeface="Helvetica Light"/>
              </a:defRPr>
            </a:pPr>
            <a:r>
              <a:rPr b="1">
                <a:latin typeface="+mj-lt"/>
                <a:ea typeface="+mj-ea"/>
                <a:cs typeface="+mj-cs"/>
                <a:sym typeface="Helvetica"/>
              </a:rPr>
              <a:t>Logical diagrams display the theoretical process of moving information through a system</a:t>
            </a:r>
            <a:r>
              <a:t>, like where the data comes from, where it goes, how it changes, and where it ends up.</a:t>
            </a:r>
          </a:p>
          <a:p>
            <a:pPr marL="0" indent="0" algn="just" defTabSz="457200">
              <a:spcBef>
                <a:spcPts val="1200"/>
              </a:spcBef>
              <a:buClrTx/>
              <a:buSzTx/>
              <a:buNone/>
              <a:defRPr sz="1650">
                <a:solidFill>
                  <a:srgbClr val="213343"/>
                </a:solidFill>
                <a:latin typeface="Helvetica Light"/>
                <a:ea typeface="Helvetica Light"/>
                <a:cs typeface="Helvetica Light"/>
                <a:sym typeface="Helvetica Light"/>
              </a:defRPr>
            </a:pPr>
            <a:r>
              <a:rPr b="1">
                <a:latin typeface="+mj-lt"/>
                <a:ea typeface="+mj-ea"/>
                <a:cs typeface="+mj-cs"/>
                <a:sym typeface="Helvetica"/>
              </a:rPr>
              <a:t>Physical diagrams show you the practical process of moving information through a system</a:t>
            </a:r>
            <a:r>
              <a:t>. It can show how your system’s specific software, hardware, files, employees, and customers influence the flow of information.</a:t>
            </a:r>
          </a:p>
        </p:txBody>
      </p:sp>
      <p:sp>
        <p:nvSpPr>
          <p:cNvPr id="4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Data Flow Diagram Symbols"/>
          <p:cNvSpPr txBox="1"/>
          <p:nvPr>
            <p:ph type="title"/>
          </p:nvPr>
        </p:nvSpPr>
        <p:spPr>
          <a:xfrm>
            <a:off x="1051064" y="503720"/>
            <a:ext cx="6705601" cy="633414"/>
          </a:xfrm>
          <a:prstGeom prst="rect">
            <a:avLst/>
          </a:prstGeom>
        </p:spPr>
        <p:txBody>
          <a:bodyPr/>
          <a:lstStyle/>
          <a:p>
            <a:pPr defTabSz="182880">
              <a:spcBef>
                <a:spcPts val="200"/>
              </a:spcBef>
              <a:defRPr b="1" sz="2680">
                <a:solidFill>
                  <a:srgbClr val="213343"/>
                </a:solidFill>
              </a:defRPr>
            </a:pPr>
            <a:r>
              <a:t>Data Flow Diagram Symbols</a:t>
            </a:r>
          </a:p>
          <a:p>
            <a:pPr defTabSz="182880">
              <a:spcBef>
                <a:spcPts val="200"/>
              </a:spcBef>
              <a:defRPr b="1" sz="960">
                <a:solidFill>
                  <a:srgbClr val="213343"/>
                </a:solidFill>
              </a:defRPr>
            </a:pPr>
          </a:p>
        </p:txBody>
      </p:sp>
      <p:sp>
        <p:nvSpPr>
          <p:cNvPr id="482" name="Data flow diagram symbols are standardized notations, like rectangles, circles, arrows, and short-text labels. These symbols represent a system’s data flow direction, inputs, outputs, storage points, and sub-processes.…"/>
          <p:cNvSpPr txBox="1"/>
          <p:nvPr>
            <p:ph type="body" idx="1"/>
          </p:nvPr>
        </p:nvSpPr>
        <p:spPr>
          <a:xfrm>
            <a:off x="690650" y="1333500"/>
            <a:ext cx="6934201" cy="4191000"/>
          </a:xfrm>
          <a:prstGeom prst="rect">
            <a:avLst/>
          </a:prstGeom>
        </p:spPr>
        <p:txBody>
          <a:bodyPr/>
          <a:lstStyle/>
          <a:p>
            <a:pPr marL="0" indent="0" algn="just" defTabSz="288036">
              <a:spcBef>
                <a:spcPts val="700"/>
              </a:spcBef>
              <a:buClrTx/>
              <a:buSzTx/>
              <a:buNone/>
              <a:defRPr sz="1228">
                <a:solidFill>
                  <a:srgbClr val="213343"/>
                </a:solidFill>
                <a:latin typeface="Helvetica Light"/>
                <a:ea typeface="Helvetica Light"/>
                <a:cs typeface="Helvetica Light"/>
                <a:sym typeface="Helvetica Light"/>
              </a:defRPr>
            </a:pPr>
            <a:r>
              <a:t>Data flow diagram symbols are standardized notations, like rectangles, circles, arrows, and short-text labels. These symbols represent a system’s data flow direction, inputs, outputs, storage points, and sub-processes.</a:t>
            </a:r>
          </a:p>
          <a:p>
            <a:pPr marL="0" indent="0" algn="just" defTabSz="288036">
              <a:spcBef>
                <a:spcPts val="700"/>
              </a:spcBef>
              <a:buClrTx/>
              <a:buSzTx/>
              <a:buNone/>
              <a:defRPr sz="1228">
                <a:solidFill>
                  <a:srgbClr val="213343"/>
                </a:solidFill>
                <a:latin typeface="Helvetica Light"/>
                <a:ea typeface="Helvetica Light"/>
                <a:cs typeface="Helvetica Light"/>
                <a:sym typeface="Helvetica Light"/>
              </a:defRPr>
            </a:pPr>
            <a:r>
              <a:t>Four common methods of notation are used in DFDs: Yourdon &amp; De Marco, Gene &amp; Sarson, SSADM, and Unified.</a:t>
            </a:r>
          </a:p>
          <a:p>
            <a:pPr marL="0" indent="0" defTabSz="288036">
              <a:spcBef>
                <a:spcPts val="700"/>
              </a:spcBef>
              <a:buClrTx/>
              <a:buSzTx/>
              <a:buNone/>
              <a:defRPr sz="850">
                <a:solidFill>
                  <a:srgbClr val="213343"/>
                </a:solidFill>
                <a:latin typeface="Helvetica Light"/>
                <a:ea typeface="Helvetica Light"/>
                <a:cs typeface="Helvetica Light"/>
                <a:sym typeface="Helvetica Light"/>
              </a:defRPr>
            </a:pPr>
          </a:p>
        </p:txBody>
      </p:sp>
      <p:pic>
        <p:nvPicPr>
          <p:cNvPr id="483" name="Image" descr="Image"/>
          <p:cNvPicPr>
            <a:picLocks noChangeAspect="1"/>
          </p:cNvPicPr>
          <p:nvPr/>
        </p:nvPicPr>
        <p:blipFill>
          <a:blip r:embed="rId2">
            <a:extLst/>
          </a:blip>
          <a:stretch>
            <a:fillRect/>
          </a:stretch>
        </p:blipFill>
        <p:spPr>
          <a:xfrm>
            <a:off x="690650" y="1333500"/>
            <a:ext cx="6842633" cy="2982094"/>
          </a:xfrm>
          <a:prstGeom prst="rect">
            <a:avLst/>
          </a:prstGeom>
          <a:ln w="12700">
            <a:miter lim="400000"/>
          </a:ln>
        </p:spPr>
      </p:pic>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Double-click to edit"/>
          <p:cNvSpPr txBox="1"/>
          <p:nvPr>
            <p:ph type="title"/>
          </p:nvPr>
        </p:nvSpPr>
        <p:spPr>
          <a:xfrm>
            <a:off x="960152" y="423227"/>
            <a:ext cx="6705601" cy="633413"/>
          </a:xfrm>
          <a:prstGeom prst="rect">
            <a:avLst/>
          </a:prstGeom>
        </p:spPr>
        <p:txBody>
          <a:bodyPr/>
          <a:lstStyle/>
          <a:p>
            <a:pPr defTabSz="841247">
              <a:defRPr sz="3680"/>
            </a:pPr>
          </a:p>
        </p:txBody>
      </p:sp>
      <p:sp>
        <p:nvSpPr>
          <p:cNvPr id="487" name="1. External Entity…"/>
          <p:cNvSpPr txBox="1"/>
          <p:nvPr>
            <p:ph type="body" idx="1"/>
          </p:nvPr>
        </p:nvSpPr>
        <p:spPr>
          <a:xfrm>
            <a:off x="845852" y="1206589"/>
            <a:ext cx="6934201" cy="4191001"/>
          </a:xfrm>
          <a:prstGeom prst="rect">
            <a:avLst/>
          </a:prstGeom>
        </p:spPr>
        <p:txBody>
          <a:bodyPr/>
          <a:lstStyle/>
          <a:p>
            <a:pPr marL="291465" indent="-291465" defTabSz="777240">
              <a:spcBef>
                <a:spcPts val="400"/>
              </a:spcBef>
              <a:defRPr sz="2040"/>
            </a:pPr>
            <a:r>
              <a:t>1. External Entity </a:t>
            </a:r>
          </a:p>
          <a:p>
            <a:pPr marL="291465" indent="-291465" algn="just" defTabSz="777240">
              <a:spcBef>
                <a:spcPts val="400"/>
              </a:spcBef>
              <a:defRPr sz="2040"/>
            </a:pPr>
            <a:r>
              <a:t>     </a:t>
            </a:r>
            <a:r>
              <a:rPr sz="1700"/>
              <a:t> Also known as terminators, sources, sinks, or actors are outside systems that send or receive data to and from the diagrammed system.They’re either the sources or destinations of information, so they’re usually placed on the diagram’s edges.External entity symbols are similar across models except for Unified, which uses a stick-figure drawing instead of a rectangle, circle, or square.</a:t>
            </a:r>
            <a:endParaRPr sz="1700"/>
          </a:p>
          <a:p>
            <a:pPr marL="291465" indent="-291465" algn="just" defTabSz="777240">
              <a:spcBef>
                <a:spcPts val="400"/>
              </a:spcBef>
              <a:defRPr sz="2040"/>
            </a:pPr>
            <a:r>
              <a:t>2. Process</a:t>
            </a:r>
          </a:p>
          <a:p>
            <a:pPr marL="291465" indent="-291465" algn="just" defTabSz="777240">
              <a:spcBef>
                <a:spcPts val="400"/>
              </a:spcBef>
              <a:defRPr sz="2040"/>
            </a:pPr>
            <a:r>
              <a:t>     p</a:t>
            </a:r>
            <a:r>
              <a:rPr sz="1700"/>
              <a:t>rocess is a procedure that manipulates the data and its flow by taking incoming data, changing it, and producing an output. A process can do this by performing computations and using logic to sort the data or change its flow of direction.Processes usually start from the top left of the DFD and finish on the bottom right of the diagram.</a:t>
            </a:r>
          </a:p>
        </p:txBody>
      </p:sp>
      <p:sp>
        <p:nvSpPr>
          <p:cNvPr id="4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Double-click to edit"/>
          <p:cNvSpPr txBox="1"/>
          <p:nvPr>
            <p:ph type="title"/>
          </p:nvPr>
        </p:nvSpPr>
        <p:spPr>
          <a:prstGeom prst="rect">
            <a:avLst/>
          </a:prstGeom>
        </p:spPr>
        <p:txBody>
          <a:bodyPr/>
          <a:lstStyle/>
          <a:p>
            <a:pPr defTabSz="841247">
              <a:defRPr sz="3680"/>
            </a:pPr>
          </a:p>
        </p:txBody>
      </p:sp>
      <p:sp>
        <p:nvSpPr>
          <p:cNvPr id="491" name="3. Data Store…"/>
          <p:cNvSpPr txBox="1"/>
          <p:nvPr>
            <p:ph type="body" idx="1"/>
          </p:nvPr>
        </p:nvSpPr>
        <p:spPr>
          <a:xfrm>
            <a:off x="156988" y="2120900"/>
            <a:ext cx="8830024" cy="4191000"/>
          </a:xfrm>
          <a:prstGeom prst="rect">
            <a:avLst/>
          </a:prstGeom>
        </p:spPr>
        <p:txBody>
          <a:bodyPr/>
          <a:lstStyle/>
          <a:p>
            <a:pPr algn="just"/>
            <a:r>
              <a:t>3. Data Store</a:t>
            </a:r>
          </a:p>
          <a:p>
            <a:pPr algn="just"/>
            <a:r>
              <a:t>          </a:t>
            </a:r>
            <a:r>
              <a:rPr sz="2100"/>
              <a:t>Data stores hold information for later use, like a file of documents that’s waiting to be processed. Data inputs flow through a process and then through a data store, while data outputs flow out of a data store and then through a process.</a:t>
            </a:r>
            <a:endParaRPr sz="2100"/>
          </a:p>
          <a:p>
            <a:pPr marL="300037" indent="-300037" algn="just"/>
            <a:r>
              <a:rPr sz="2100"/>
              <a:t>4. </a:t>
            </a:r>
            <a:r>
              <a:t>Data Flow    </a:t>
            </a:r>
          </a:p>
          <a:p>
            <a:pPr algn="just"/>
            <a:r>
              <a:t>           </a:t>
            </a:r>
            <a:r>
              <a:rPr sz="2200"/>
              <a:t>Data flow is the path the system’s information takes from external entities through processes and data stores. With arrows and succinct labels, the DFD can show you the direction of the data flow.</a:t>
            </a:r>
          </a:p>
        </p:txBody>
      </p:sp>
      <p:sp>
        <p:nvSpPr>
          <p:cNvPr id="4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DFD Levels"/>
          <p:cNvSpPr txBox="1"/>
          <p:nvPr>
            <p:ph type="title"/>
          </p:nvPr>
        </p:nvSpPr>
        <p:spPr>
          <a:xfrm>
            <a:off x="1003300" y="1638300"/>
            <a:ext cx="6705600" cy="633413"/>
          </a:xfrm>
          <a:prstGeom prst="rect">
            <a:avLst/>
          </a:prstGeom>
        </p:spPr>
        <p:txBody>
          <a:bodyPr/>
          <a:lstStyle>
            <a:lvl1pPr defTabSz="841247">
              <a:defRPr sz="3680"/>
            </a:lvl1pPr>
          </a:lstStyle>
          <a:p>
            <a:pPr/>
            <a:r>
              <a:t>DFD Levels</a:t>
            </a:r>
          </a:p>
        </p:txBody>
      </p:sp>
      <p:sp>
        <p:nvSpPr>
          <p:cNvPr id="495" name="DFDs can range from simple overviews to complex, granular representations of a system or process with multiple levels, starting with level 0.…"/>
          <p:cNvSpPr txBox="1"/>
          <p:nvPr>
            <p:ph type="body" idx="1"/>
          </p:nvPr>
        </p:nvSpPr>
        <p:spPr>
          <a:xfrm>
            <a:off x="660400" y="2743200"/>
            <a:ext cx="8301137" cy="4191000"/>
          </a:xfrm>
          <a:prstGeom prst="rect">
            <a:avLst/>
          </a:prstGeom>
        </p:spPr>
        <p:txBody>
          <a:bodyPr/>
          <a:lstStyle/>
          <a:p>
            <a:pPr marL="342899" indent="-342899" algn="just">
              <a:defRPr sz="2000"/>
            </a:pPr>
            <a:r>
              <a:t>DFDs can range from simple overviews to complex, granular representations of a system or process with multiple levels, starting with level 0.</a:t>
            </a:r>
          </a:p>
          <a:p>
            <a:pPr marL="342899" indent="-342899" algn="just">
              <a:defRPr sz="2000"/>
            </a:pPr>
            <a:r>
              <a:t>The most common and intuitive DFDs are level 0 DFDs, also called context diagrams. </a:t>
            </a:r>
          </a:p>
          <a:p>
            <a:pPr marL="342899" indent="-342899" algn="just">
              <a:defRPr sz="2000"/>
            </a:pPr>
            <a:r>
              <a:t>They’re digestible, high-level overviews of the flow of information through a system or process, so almost anyone can understand it.</a:t>
            </a:r>
          </a:p>
        </p:txBody>
      </p:sp>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Double-click to edit"/>
          <p:cNvSpPr txBox="1"/>
          <p:nvPr>
            <p:ph type="title"/>
          </p:nvPr>
        </p:nvSpPr>
        <p:spPr>
          <a:prstGeom prst="rect">
            <a:avLst/>
          </a:prstGeom>
        </p:spPr>
        <p:txBody>
          <a:bodyPr/>
          <a:lstStyle/>
          <a:p>
            <a:pPr defTabSz="841247">
              <a:defRPr sz="3680"/>
            </a:pPr>
          </a:p>
        </p:txBody>
      </p:sp>
      <p:sp>
        <p:nvSpPr>
          <p:cNvPr id="499" name="Level 0: Context DiagramThis DFD level focuses on high-level system processes or functions and the data sources that flow to or from them.…"/>
          <p:cNvSpPr txBox="1"/>
          <p:nvPr>
            <p:ph type="body" idx="1"/>
          </p:nvPr>
        </p:nvSpPr>
        <p:spPr>
          <a:xfrm>
            <a:off x="-84833" y="1816100"/>
            <a:ext cx="8928101" cy="4191000"/>
          </a:xfrm>
          <a:prstGeom prst="rect">
            <a:avLst/>
          </a:prstGeom>
        </p:spPr>
        <p:txBody>
          <a:bodyPr/>
          <a:lstStyle/>
          <a:p>
            <a:pPr marL="342899" indent="-342899" algn="just">
              <a:defRPr sz="2200"/>
            </a:pPr>
            <a:r>
              <a:rPr b="1"/>
              <a:t>Level 0</a:t>
            </a:r>
            <a:r>
              <a:t>: Context DiagramThis DFD level focuses on high-level system processes or functions and the data sources that flow to or from them. </a:t>
            </a:r>
          </a:p>
          <a:p>
            <a:pPr marL="342899" indent="-342899" algn="just">
              <a:defRPr sz="2200"/>
            </a:pPr>
            <a:r>
              <a:t>Level 0 diagrams are designed to be simple, straightforward overviews of a process or system.</a:t>
            </a:r>
          </a:p>
          <a:p>
            <a:pPr marL="342899" indent="-342899" algn="just">
              <a:defRPr sz="2200"/>
            </a:pPr>
          </a:p>
          <a:p>
            <a:pPr marL="342899" indent="-342899" algn="just">
              <a:defRPr sz="2200"/>
            </a:pPr>
            <a:r>
              <a:rPr b="1"/>
              <a:t>Level 1:</a:t>
            </a:r>
            <a:r>
              <a:t> Process Decomposition, level 1 DFDs are still broad overviews of a system or process, they’re also more detailed </a:t>
            </a:r>
          </a:p>
          <a:p>
            <a:pPr marL="342899" indent="-342899" algn="just">
              <a:defRPr sz="2200"/>
            </a:pPr>
            <a:r>
              <a:t>— they break down the system’s single process node into subprocesses.</a:t>
            </a:r>
          </a:p>
        </p:txBody>
      </p:sp>
      <p:sp>
        <p:nvSpPr>
          <p:cNvPr id="5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Double-click to edit"/>
          <p:cNvSpPr txBox="1"/>
          <p:nvPr>
            <p:ph type="title"/>
          </p:nvPr>
        </p:nvSpPr>
        <p:spPr>
          <a:prstGeom prst="rect">
            <a:avLst/>
          </a:prstGeom>
        </p:spPr>
        <p:txBody>
          <a:bodyPr/>
          <a:lstStyle/>
          <a:p>
            <a:pPr defTabSz="841247">
              <a:defRPr sz="3680"/>
            </a:pPr>
          </a:p>
        </p:txBody>
      </p:sp>
      <p:sp>
        <p:nvSpPr>
          <p:cNvPr id="503" name="Level 2: Deeper DivesThe next level of DFDs dives even deeper into detail by breaking down each level 1 process into granular subprocesses."/>
          <p:cNvSpPr txBox="1"/>
          <p:nvPr>
            <p:ph type="body" idx="1"/>
          </p:nvPr>
        </p:nvSpPr>
        <p:spPr>
          <a:xfrm>
            <a:off x="467642" y="2806700"/>
            <a:ext cx="8208716" cy="4191000"/>
          </a:xfrm>
          <a:prstGeom prst="rect">
            <a:avLst/>
          </a:prstGeom>
        </p:spPr>
        <p:txBody>
          <a:bodyPr/>
          <a:lstStyle/>
          <a:p>
            <a:pPr marL="342899" indent="-342899" algn="just">
              <a:defRPr sz="2100"/>
            </a:pPr>
            <a:r>
              <a:rPr b="1"/>
              <a:t>Level 2</a:t>
            </a:r>
            <a:r>
              <a:t>: Deeper DivesThe next level of DFDs dives even deeper into detail by breaking down each level 1 process into granular subprocesses.</a:t>
            </a:r>
          </a:p>
        </p:txBody>
      </p:sp>
      <p:sp>
        <p:nvSpPr>
          <p:cNvPr id="5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Online banking system"/>
          <p:cNvSpPr txBox="1"/>
          <p:nvPr>
            <p:ph type="title"/>
          </p:nvPr>
        </p:nvSpPr>
        <p:spPr>
          <a:xfrm>
            <a:off x="1549400" y="969327"/>
            <a:ext cx="6705600" cy="633413"/>
          </a:xfrm>
          <a:prstGeom prst="rect">
            <a:avLst/>
          </a:prstGeom>
        </p:spPr>
        <p:txBody>
          <a:bodyPr/>
          <a:lstStyle>
            <a:lvl1pPr defTabSz="841247">
              <a:defRPr sz="3680"/>
            </a:lvl1pPr>
          </a:lstStyle>
          <a:p>
            <a:pPr/>
            <a:r>
              <a:t>Online banking system</a:t>
            </a:r>
          </a:p>
        </p:txBody>
      </p:sp>
      <p:sp>
        <p:nvSpPr>
          <p:cNvPr id="507" name="Level 0 DFD"/>
          <p:cNvSpPr txBox="1"/>
          <p:nvPr>
            <p:ph type="body" idx="1"/>
          </p:nvPr>
        </p:nvSpPr>
        <p:spPr>
          <a:prstGeom prst="rect">
            <a:avLst/>
          </a:prstGeom>
        </p:spPr>
        <p:txBody>
          <a:bodyPr/>
          <a:lstStyle/>
          <a:p>
            <a:pPr/>
            <a:r>
              <a:t>Level 0 DFD</a:t>
            </a:r>
          </a:p>
        </p:txBody>
      </p:sp>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9" name="Image" descr="Image"/>
          <p:cNvPicPr>
            <a:picLocks noChangeAspect="1"/>
          </p:cNvPicPr>
          <p:nvPr/>
        </p:nvPicPr>
        <p:blipFill>
          <a:blip r:embed="rId2">
            <a:extLst/>
          </a:blip>
          <a:stretch>
            <a:fillRect/>
          </a:stretch>
        </p:blipFill>
        <p:spPr>
          <a:xfrm>
            <a:off x="1219200" y="2482850"/>
            <a:ext cx="7460901" cy="2345305"/>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Level 1 DFD"/>
          <p:cNvSpPr txBox="1"/>
          <p:nvPr>
            <p:ph type="title"/>
          </p:nvPr>
        </p:nvSpPr>
        <p:spPr>
          <a:prstGeom prst="rect">
            <a:avLst/>
          </a:prstGeom>
        </p:spPr>
        <p:txBody>
          <a:bodyPr/>
          <a:lstStyle>
            <a:lvl1pPr defTabSz="841247">
              <a:defRPr sz="3680"/>
            </a:lvl1pPr>
          </a:lstStyle>
          <a:p>
            <a:pPr/>
            <a:r>
              <a:t>Level 1 DFD</a:t>
            </a:r>
          </a:p>
        </p:txBody>
      </p:sp>
      <p:sp>
        <p:nvSpPr>
          <p:cNvPr id="512" name="Double-click to edit"/>
          <p:cNvSpPr txBox="1"/>
          <p:nvPr>
            <p:ph type="body" idx="1"/>
          </p:nvPr>
        </p:nvSpPr>
        <p:spPr>
          <a:prstGeom prst="rect">
            <a:avLst/>
          </a:prstGeom>
        </p:spPr>
        <p:txBody>
          <a:bodyPr/>
          <a:lstStyle/>
          <a:p>
            <a:pPr/>
          </a:p>
        </p:txBody>
      </p:sp>
      <p:sp>
        <p:nvSpPr>
          <p:cNvPr id="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4" name="Image" descr="Image"/>
          <p:cNvPicPr>
            <a:picLocks noChangeAspect="1"/>
          </p:cNvPicPr>
          <p:nvPr/>
        </p:nvPicPr>
        <p:blipFill>
          <a:blip r:embed="rId2">
            <a:extLst/>
          </a:blip>
          <a:stretch>
            <a:fillRect/>
          </a:stretch>
        </p:blipFill>
        <p:spPr>
          <a:xfrm>
            <a:off x="1098550" y="1854200"/>
            <a:ext cx="6946900" cy="41148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Level 2 DFD"/>
          <p:cNvSpPr txBox="1"/>
          <p:nvPr>
            <p:ph type="title"/>
          </p:nvPr>
        </p:nvSpPr>
        <p:spPr>
          <a:xfrm>
            <a:off x="1092200" y="508000"/>
            <a:ext cx="6705600" cy="633413"/>
          </a:xfrm>
          <a:prstGeom prst="rect">
            <a:avLst/>
          </a:prstGeom>
        </p:spPr>
        <p:txBody>
          <a:bodyPr/>
          <a:lstStyle>
            <a:lvl1pPr defTabSz="841247">
              <a:defRPr sz="3680"/>
            </a:lvl1pPr>
          </a:lstStyle>
          <a:p>
            <a:pPr/>
            <a:r>
              <a:t>Level 2 DFD</a:t>
            </a:r>
          </a:p>
        </p:txBody>
      </p:sp>
      <p:sp>
        <p:nvSpPr>
          <p:cNvPr id="517" name="Double-click to edit"/>
          <p:cNvSpPr txBox="1"/>
          <p:nvPr>
            <p:ph type="body" idx="1"/>
          </p:nvPr>
        </p:nvSpPr>
        <p:spPr>
          <a:xfrm>
            <a:off x="2133600" y="2349500"/>
            <a:ext cx="6934200" cy="4191000"/>
          </a:xfrm>
          <a:prstGeom prst="rect">
            <a:avLst/>
          </a:prstGeom>
        </p:spPr>
        <p:txBody>
          <a:bodyPr/>
          <a:lstStyle/>
          <a:p>
            <a:pPr/>
          </a:p>
        </p:txBody>
      </p:sp>
      <p:sp>
        <p:nvSpPr>
          <p:cNvPr id="5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9" name="Image" descr="Image"/>
          <p:cNvPicPr>
            <a:picLocks noChangeAspect="1"/>
          </p:cNvPicPr>
          <p:nvPr/>
        </p:nvPicPr>
        <p:blipFill>
          <a:blip r:embed="rId2">
            <a:extLst/>
          </a:blip>
          <a:stretch>
            <a:fillRect/>
          </a:stretch>
        </p:blipFill>
        <p:spPr>
          <a:xfrm>
            <a:off x="2063199" y="1261474"/>
            <a:ext cx="5383535" cy="52624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53"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Inception"/>
          <p:cNvSpPr txBox="1"/>
          <p:nvPr>
            <p:ph type="title" idx="4294967295"/>
          </p:nvPr>
        </p:nvSpPr>
        <p:spPr>
          <a:xfrm>
            <a:off x="1219200" y="1066800"/>
            <a:ext cx="2349500" cy="633413"/>
          </a:xfrm>
          <a:prstGeom prst="rect">
            <a:avLst/>
          </a:prstGeom>
        </p:spPr>
        <p:txBody>
          <a:bodyPr>
            <a:normAutofit fontScale="100000" lnSpcReduction="0"/>
          </a:bodyPr>
          <a:lstStyle>
            <a:lvl1pPr defTabSz="841247">
              <a:defRPr sz="3680"/>
            </a:lvl1pPr>
          </a:lstStyle>
          <a:p>
            <a:pPr/>
            <a:r>
              <a:t>Inception</a:t>
            </a:r>
          </a:p>
        </p:txBody>
      </p:sp>
      <p:sp>
        <p:nvSpPr>
          <p:cNvPr id="255" name="Ask a set of questions that establish ……"/>
          <p:cNvSpPr txBox="1"/>
          <p:nvPr>
            <p:ph type="body" idx="4294967295"/>
          </p:nvPr>
        </p:nvSpPr>
        <p:spPr>
          <a:xfrm>
            <a:off x="1905000" y="1905000"/>
            <a:ext cx="6781800" cy="4191000"/>
          </a:xfrm>
          <a:prstGeom prst="rect">
            <a:avLst/>
          </a:prstGeom>
        </p:spPr>
        <p:txBody>
          <a:bodyPr>
            <a:normAutofit fontScale="100000" lnSpcReduction="0"/>
          </a:bodyPr>
          <a:lstStyle/>
          <a:p>
            <a:pPr>
              <a:lnSpc>
                <a:spcPct val="120000"/>
              </a:lnSpc>
              <a:spcBef>
                <a:spcPts val="400"/>
              </a:spcBef>
              <a:buChar char="■"/>
            </a:pPr>
            <a:r>
              <a:t>Ask a set of questions that establish …</a:t>
            </a:r>
          </a:p>
          <a:p>
            <a:pPr lvl="1" marL="742950" indent="-285750">
              <a:lnSpc>
                <a:spcPct val="120000"/>
              </a:lnSpc>
              <a:spcBef>
                <a:spcPts val="0"/>
              </a:spcBef>
            </a:pPr>
            <a:r>
              <a:t>Basic understanding of the problem</a:t>
            </a:r>
          </a:p>
          <a:p>
            <a:pPr lvl="1" marL="742950" indent="-285750">
              <a:lnSpc>
                <a:spcPct val="120000"/>
              </a:lnSpc>
              <a:spcBef>
                <a:spcPts val="0"/>
              </a:spcBef>
            </a:pPr>
            <a:r>
              <a:t>People who want a solution</a:t>
            </a:r>
          </a:p>
          <a:p>
            <a:pPr lvl="1" marL="742950" indent="-285750">
              <a:lnSpc>
                <a:spcPct val="120000"/>
              </a:lnSpc>
              <a:spcBef>
                <a:spcPts val="0"/>
              </a:spcBef>
            </a:pPr>
            <a:r>
              <a:t>Nature of the solution that is desired </a:t>
            </a:r>
          </a:p>
          <a:p>
            <a:pPr lvl="1" marL="742950" indent="-285750">
              <a:lnSpc>
                <a:spcPct val="120000"/>
              </a:lnSpc>
              <a:spcBef>
                <a:spcPts val="0"/>
              </a:spcBef>
            </a:pPr>
            <a:r>
              <a:t>Effectiveness of preliminary communication and collaboration between the customer and the developer</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OFTWARE DESIGN"/>
          <p:cNvSpPr txBox="1"/>
          <p:nvPr>
            <p:ph type="title"/>
          </p:nvPr>
        </p:nvSpPr>
        <p:spPr>
          <a:prstGeom prst="rect">
            <a:avLst/>
          </a:prstGeom>
        </p:spPr>
        <p:txBody>
          <a:bodyPr/>
          <a:lstStyle>
            <a:lvl1pPr algn="ctr" defTabSz="457200">
              <a:defRPr sz="3200">
                <a:solidFill>
                  <a:srgbClr val="000000"/>
                </a:solidFill>
              </a:defRPr>
            </a:lvl1pPr>
          </a:lstStyle>
          <a:p>
            <a:pPr/>
            <a:r>
              <a:t>SOFTWARE DESIGN</a:t>
            </a:r>
          </a:p>
        </p:txBody>
      </p:sp>
      <p:sp>
        <p:nvSpPr>
          <p:cNvPr id="522" name="Software design is a mechanism to transform user requirements into some suitable form, which helps the programmer in software coding and implementation.…"/>
          <p:cNvSpPr txBox="1"/>
          <p:nvPr>
            <p:ph type="body" idx="1"/>
          </p:nvPr>
        </p:nvSpPr>
        <p:spPr>
          <a:xfrm>
            <a:off x="624433" y="1841500"/>
            <a:ext cx="8145761" cy="4191000"/>
          </a:xfrm>
          <a:prstGeom prst="rect">
            <a:avLst/>
          </a:prstGeom>
        </p:spPr>
        <p:txBody>
          <a:bodyPr/>
          <a:lstStyle/>
          <a:p>
            <a:pPr marL="0" indent="0" algn="just" defTabSz="457200">
              <a:spcBef>
                <a:spcPts val="0"/>
              </a:spcBef>
              <a:buClrTx/>
              <a:buSzTx/>
              <a:buNone/>
              <a:defRPr sz="2000"/>
            </a:pPr>
            <a:r>
              <a:t>Software design is a mechanism to transform user requirements into some suitable form, which helps the programmer in software coding and implementation. </a:t>
            </a:r>
          </a:p>
          <a:p>
            <a:pPr marL="0" indent="0" algn="just" defTabSz="457200">
              <a:spcBef>
                <a:spcPts val="0"/>
              </a:spcBef>
              <a:buClrTx/>
              <a:buSzTx/>
              <a:buNone/>
              <a:defRPr sz="2000"/>
            </a:pPr>
          </a:p>
          <a:p>
            <a:pPr marL="0" indent="0" algn="just" defTabSz="457200">
              <a:spcBef>
                <a:spcPts val="0"/>
              </a:spcBef>
              <a:buClrTx/>
              <a:buSzTx/>
              <a:buNone/>
              <a:defRPr sz="2000"/>
            </a:pPr>
            <a:r>
              <a:t>It deals with representing the client's requirement, as described in SRS (Software Requirement Specification) document, into a form easily implementable using programming language.</a:t>
            </a:r>
          </a:p>
        </p:txBody>
      </p:sp>
      <p:sp>
        <p:nvSpPr>
          <p:cNvPr id="5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Characteristics of a good Software design"/>
          <p:cNvSpPr txBox="1"/>
          <p:nvPr>
            <p:ph type="title"/>
          </p:nvPr>
        </p:nvSpPr>
        <p:spPr>
          <a:xfrm>
            <a:off x="533400" y="969327"/>
            <a:ext cx="6705600" cy="633413"/>
          </a:xfrm>
          <a:prstGeom prst="rect">
            <a:avLst/>
          </a:prstGeom>
        </p:spPr>
        <p:txBody>
          <a:bodyPr/>
          <a:lstStyle>
            <a:lvl1pPr defTabSz="182880">
              <a:defRPr sz="2680">
                <a:solidFill>
                  <a:srgbClr val="000000"/>
                </a:solidFill>
              </a:defRPr>
            </a:lvl1pPr>
          </a:lstStyle>
          <a:p>
            <a:pPr/>
            <a:r>
              <a:t>Characteristics of a good Software design</a:t>
            </a:r>
          </a:p>
        </p:txBody>
      </p:sp>
      <p:sp>
        <p:nvSpPr>
          <p:cNvPr id="526" name="Double-click to edit"/>
          <p:cNvSpPr txBox="1"/>
          <p:nvPr>
            <p:ph type="body" idx="1"/>
          </p:nvPr>
        </p:nvSpPr>
        <p:spPr>
          <a:xfrm>
            <a:off x="965200" y="1943100"/>
            <a:ext cx="6934200" cy="4191000"/>
          </a:xfrm>
          <a:prstGeom prst="rect">
            <a:avLst/>
          </a:prstGeom>
        </p:spPr>
        <p:txBody>
          <a:bodyPr/>
          <a:lstStyle/>
          <a:p>
            <a:pPr algn="ctr"/>
          </a:p>
        </p:txBody>
      </p:sp>
      <p:pic>
        <p:nvPicPr>
          <p:cNvPr id="527" name="Image" descr="Image"/>
          <p:cNvPicPr>
            <a:picLocks noChangeAspect="1"/>
          </p:cNvPicPr>
          <p:nvPr/>
        </p:nvPicPr>
        <p:blipFill>
          <a:blip r:embed="rId2">
            <a:extLst/>
          </a:blip>
          <a:stretch>
            <a:fillRect/>
          </a:stretch>
        </p:blipFill>
        <p:spPr>
          <a:xfrm>
            <a:off x="965200" y="1943100"/>
            <a:ext cx="6489700" cy="3200400"/>
          </a:xfrm>
          <a:prstGeom prst="rect">
            <a:avLst/>
          </a:prstGeom>
          <a:ln w="12700">
            <a:miter lim="400000"/>
          </a:ln>
        </p:spPr>
      </p:pic>
      <p:sp>
        <p:nvSpPr>
          <p:cNvPr id="5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Double-click to edit"/>
          <p:cNvSpPr txBox="1"/>
          <p:nvPr>
            <p:ph type="title"/>
          </p:nvPr>
        </p:nvSpPr>
        <p:spPr>
          <a:prstGeom prst="rect">
            <a:avLst/>
          </a:prstGeom>
        </p:spPr>
        <p:txBody>
          <a:bodyPr/>
          <a:lstStyle/>
          <a:p>
            <a:pPr defTabSz="841247">
              <a:defRPr sz="3680"/>
            </a:pPr>
          </a:p>
        </p:txBody>
      </p:sp>
      <p:sp>
        <p:nvSpPr>
          <p:cNvPr id="531" name="Correctness:Software design should be correct as per requirement.…"/>
          <p:cNvSpPr txBox="1"/>
          <p:nvPr>
            <p:ph type="body" idx="1"/>
          </p:nvPr>
        </p:nvSpPr>
        <p:spPr>
          <a:xfrm>
            <a:off x="227062" y="2006600"/>
            <a:ext cx="8472587" cy="4191000"/>
          </a:xfrm>
          <a:prstGeom prst="rect">
            <a:avLst/>
          </a:prstGeom>
        </p:spPr>
        <p:txBody>
          <a:bodyPr/>
          <a:lstStyle/>
          <a:p>
            <a:pPr marL="323215" indent="-190500" algn="just" defTabSz="434340">
              <a:spcBef>
                <a:spcPts val="0"/>
              </a:spcBef>
              <a:buClr>
                <a:srgbClr val="333333"/>
              </a:buClr>
              <a:buSzPct val="100000"/>
              <a:buFont typeface="TimesNewRomanPSMT"/>
              <a:buAutoNum type="arabicPeriod" startAt="1"/>
              <a:defRPr sz="1994"/>
            </a:pPr>
            <a:r>
              <a:rPr b="1"/>
              <a:t>Correctness</a:t>
            </a:r>
            <a:r>
              <a:t>:Software design should be correct as per requirement.</a:t>
            </a:r>
            <a:br/>
          </a:p>
          <a:p>
            <a:pPr marL="323215" indent="-190500" algn="just" defTabSz="434340">
              <a:spcBef>
                <a:spcPts val="0"/>
              </a:spcBef>
              <a:buClr>
                <a:srgbClr val="333333"/>
              </a:buClr>
              <a:buSzPct val="100000"/>
              <a:buFont typeface="TimesNewRomanPSMT"/>
              <a:buAutoNum type="arabicPeriod" startAt="1"/>
              <a:defRPr sz="1994"/>
            </a:pPr>
            <a:r>
              <a:rPr b="1"/>
              <a:t>Completeness</a:t>
            </a:r>
            <a:r>
              <a:t>:The design should have all components like data structures, modules, and external interfaces, etc.</a:t>
            </a:r>
            <a:br/>
          </a:p>
          <a:p>
            <a:pPr marL="323215" indent="-190500" algn="just" defTabSz="434340">
              <a:spcBef>
                <a:spcPts val="0"/>
              </a:spcBef>
              <a:buClr>
                <a:srgbClr val="333333"/>
              </a:buClr>
              <a:buSzPct val="100000"/>
              <a:buFont typeface="TimesNewRomanPSMT"/>
              <a:buAutoNum type="arabicPeriod" startAt="1"/>
              <a:defRPr sz="1994"/>
            </a:pPr>
            <a:r>
              <a:rPr b="1"/>
              <a:t>Efficiency</a:t>
            </a:r>
            <a:r>
              <a:t>:Resources should be used efficiently by the program.</a:t>
            </a:r>
            <a:br/>
          </a:p>
          <a:p>
            <a:pPr marL="323215" indent="-190500" algn="just" defTabSz="434340">
              <a:spcBef>
                <a:spcPts val="0"/>
              </a:spcBef>
              <a:buClr>
                <a:srgbClr val="333333"/>
              </a:buClr>
              <a:buSzPct val="100000"/>
              <a:buFont typeface="TimesNewRomanPSMT"/>
              <a:buAutoNum type="arabicPeriod" startAt="1"/>
              <a:defRPr sz="1994"/>
            </a:pPr>
            <a:r>
              <a:rPr b="1"/>
              <a:t>Flexibility</a:t>
            </a:r>
            <a:r>
              <a:t>:Able to modify on changing needs.</a:t>
            </a:r>
            <a:br/>
          </a:p>
          <a:p>
            <a:pPr marL="323215" indent="-190500" algn="just" defTabSz="434340">
              <a:spcBef>
                <a:spcPts val="0"/>
              </a:spcBef>
              <a:buClr>
                <a:srgbClr val="333333"/>
              </a:buClr>
              <a:buSzPct val="100000"/>
              <a:buFont typeface="TimesNewRomanPSMT"/>
              <a:buAutoNum type="arabicPeriod" startAt="1"/>
              <a:defRPr sz="1994"/>
            </a:pPr>
            <a:r>
              <a:rPr b="1"/>
              <a:t>Consistency</a:t>
            </a:r>
            <a:r>
              <a:t>:There should not be any inconsistency in the design.</a:t>
            </a:r>
            <a:br/>
          </a:p>
          <a:p>
            <a:pPr marL="323215" indent="-190500" algn="just" defTabSz="434340">
              <a:spcBef>
                <a:spcPts val="0"/>
              </a:spcBef>
              <a:buClr>
                <a:srgbClr val="333333"/>
              </a:buClr>
              <a:buSzPct val="100000"/>
              <a:buFont typeface="TimesNewRomanPSMT"/>
              <a:buAutoNum type="arabicPeriod" startAt="1"/>
              <a:defRPr sz="1994"/>
            </a:pPr>
            <a:r>
              <a:rPr b="1"/>
              <a:t>Maintainability</a:t>
            </a:r>
            <a:r>
              <a:t>: The design should be so simple so that it can be easily maintainable by other designers.</a:t>
            </a:r>
          </a:p>
        </p:txBody>
      </p:sp>
      <p:sp>
        <p:nvSpPr>
          <p:cNvPr id="5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Preliminary Design"/>
          <p:cNvSpPr txBox="1"/>
          <p:nvPr>
            <p:ph type="title" idx="4294967295"/>
          </p:nvPr>
        </p:nvSpPr>
        <p:spPr>
          <a:xfrm>
            <a:off x="1219200" y="372427"/>
            <a:ext cx="6705600" cy="633413"/>
          </a:xfrm>
          <a:prstGeom prst="rect">
            <a:avLst/>
          </a:prstGeom>
        </p:spPr>
        <p:txBody>
          <a:bodyPr>
            <a:normAutofit fontScale="100000" lnSpcReduction="0"/>
          </a:bodyPr>
          <a:lstStyle>
            <a:lvl1pPr defTabSz="841247">
              <a:defRPr sz="3680"/>
            </a:lvl1pPr>
          </a:lstStyle>
          <a:p>
            <a:pPr/>
            <a:r>
              <a:t>Preliminary Design</a:t>
            </a:r>
          </a:p>
        </p:txBody>
      </p:sp>
      <p:sp>
        <p:nvSpPr>
          <p:cNvPr id="535" name="- The preliminary design, or high-level design (also called FEED or Basic design), often bridges a gap between design conception and detailed design, particularly in cases where the level of conceptualization achieved during ideation is not sufficient fo"/>
          <p:cNvSpPr txBox="1"/>
          <p:nvPr>
            <p:ph type="body" idx="4294967295"/>
          </p:nvPr>
        </p:nvSpPr>
        <p:spPr>
          <a:xfrm>
            <a:off x="320526" y="1333500"/>
            <a:ext cx="8502948" cy="4191000"/>
          </a:xfrm>
          <a:prstGeom prst="rect">
            <a:avLst/>
          </a:prstGeom>
        </p:spPr>
        <p:txBody>
          <a:bodyPr>
            <a:normAutofit fontScale="100000" lnSpcReduction="0"/>
          </a:bodyPr>
          <a:lstStyle/>
          <a:p>
            <a:pPr marL="0" indent="0" algn="just" defTabSz="457200">
              <a:spcBef>
                <a:spcPts val="0"/>
              </a:spcBef>
              <a:buClrTx/>
              <a:buSzTx/>
              <a:buNone/>
              <a:defRPr sz="1900"/>
            </a:pPr>
            <a:r>
              <a:t>- The preliminary design, or high-level design (also called </a:t>
            </a:r>
            <a:r>
              <a:rPr>
                <a:hlinkClick r:id="rId2" invalidUrl="" action="" tgtFrame="" tooltip="" history="1" highlightClick="0" endSnd="0"/>
              </a:rPr>
              <a:t>FEED</a:t>
            </a:r>
            <a:r>
              <a:t> or Basic design), often bridges a gap between design conception and detailed design, particularly in cases where the level of conceptualization achieved during ideation is not sufficient for full evaluation. </a:t>
            </a:r>
            <a:br/>
          </a:p>
          <a:p>
            <a:pPr marL="0" indent="0" algn="just" defTabSz="457200">
              <a:spcBef>
                <a:spcPts val="0"/>
              </a:spcBef>
              <a:buClrTx/>
              <a:buSzTx/>
              <a:buNone/>
              <a:defRPr sz="1900"/>
            </a:pPr>
            <a:r>
              <a:t>- So in this task, the overall system configuration is defined, and </a:t>
            </a:r>
            <a:r>
              <a:rPr>
                <a:hlinkClick r:id="rId3" invalidUrl="" action="" tgtFrame="" tooltip="" history="1" highlightClick="0" endSnd="0"/>
              </a:rPr>
              <a:t>schematics</a:t>
            </a:r>
            <a:r>
              <a:t>, </a:t>
            </a:r>
            <a:r>
              <a:rPr>
                <a:hlinkClick r:id="rId4" invalidUrl="" action="" tgtFrame="" tooltip="" history="1" highlightClick="0" endSnd="0"/>
              </a:rPr>
              <a:t>diagrams</a:t>
            </a:r>
            <a:r>
              <a:t>, and </a:t>
            </a:r>
            <a:r>
              <a:rPr>
                <a:hlinkClick r:id="rId5" invalidUrl="" action="" tgtFrame="" tooltip="" history="1" highlightClick="0" endSnd="0"/>
              </a:rPr>
              <a:t>layouts</a:t>
            </a:r>
            <a:r>
              <a:t> of the project may provide early project configuration. (This notably varies greatly by field, industry, and product.) </a:t>
            </a:r>
            <a:br/>
          </a:p>
          <a:p>
            <a:pPr marL="0" indent="0" algn="just" defTabSz="457200">
              <a:spcBef>
                <a:spcPts val="0"/>
              </a:spcBef>
              <a:buClrTx/>
              <a:buSzTx/>
              <a:buNone/>
              <a:defRPr sz="1900"/>
            </a:pPr>
            <a:r>
              <a:t>- During detailed design and optimization, the parameters of the part being created will change, but the preliminary design focuses on creating the general framework to build the project.</a:t>
            </a:r>
          </a:p>
        </p:txBody>
      </p:sp>
      <p:sp>
        <p:nvSpPr>
          <p:cNvPr id="536"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537" name="Slide Number"/>
          <p:cNvSpPr txBox="1"/>
          <p:nvPr>
            <p:ph type="sldNum" sz="quarter" idx="2"/>
          </p:nvPr>
        </p:nvSpPr>
        <p:spPr>
          <a:xfrm>
            <a:off x="8593797" y="6461760"/>
            <a:ext cx="245403"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After Preliminary design……"/>
          <p:cNvSpPr txBox="1"/>
          <p:nvPr>
            <p:ph type="body" idx="1"/>
          </p:nvPr>
        </p:nvSpPr>
        <p:spPr>
          <a:xfrm>
            <a:off x="142775" y="1219200"/>
            <a:ext cx="8620225" cy="4902200"/>
          </a:xfrm>
          <a:prstGeom prst="rect">
            <a:avLst/>
          </a:prstGeom>
        </p:spPr>
        <p:txBody>
          <a:bodyPr/>
          <a:lstStyle/>
          <a:p>
            <a:pPr marL="0" indent="0" algn="just" defTabSz="457200">
              <a:spcBef>
                <a:spcPts val="0"/>
              </a:spcBef>
              <a:buClrTx/>
              <a:buSzTx/>
              <a:buNone/>
            </a:pPr>
            <a:r>
              <a:t>After Preliminary design…</a:t>
            </a:r>
          </a:p>
          <a:p>
            <a:pPr marL="0" indent="0" algn="just" defTabSz="457200">
              <a:spcBef>
                <a:spcPts val="0"/>
              </a:spcBef>
              <a:buClrTx/>
              <a:buSzTx/>
              <a:buNone/>
              <a:defRPr sz="2200"/>
            </a:pPr>
            <a:r>
              <a:t> </a:t>
            </a:r>
          </a:p>
          <a:p>
            <a:pPr marL="0" indent="0" algn="just" defTabSz="457200">
              <a:spcBef>
                <a:spcPts val="0"/>
              </a:spcBef>
              <a:buClrTx/>
              <a:buSzTx/>
              <a:buNone/>
              <a:defRPr sz="2200"/>
            </a:pPr>
            <a:r>
              <a:t>-You have a graphical representation of the structure of your software system</a:t>
            </a:r>
            <a:br/>
          </a:p>
          <a:p>
            <a:pPr marL="0" indent="0" algn="just" defTabSz="457200">
              <a:spcBef>
                <a:spcPts val="0"/>
              </a:spcBef>
              <a:buClrTx/>
              <a:buSzTx/>
              <a:buNone/>
              <a:defRPr sz="2200"/>
            </a:pPr>
            <a:r>
              <a:t>- A document that defines high-level details of each module in your system including, </a:t>
            </a:r>
            <a:br/>
            <a:r>
              <a:t>             - A module’s interface (including input and output data   </a:t>
            </a:r>
            <a:br/>
            <a:r>
              <a:t>              types)     </a:t>
            </a:r>
            <a:br/>
            <a:r>
              <a:t>          - Notes on possible algorithms or data structures the module can use to meet its responsibilities.</a:t>
            </a:r>
          </a:p>
          <a:p>
            <a:pPr lvl="2" marL="0" indent="457200" algn="just" defTabSz="457200">
              <a:spcBef>
                <a:spcPts val="0"/>
              </a:spcBef>
              <a:buClrTx/>
              <a:buSzTx/>
              <a:buNone/>
              <a:defRPr sz="2200"/>
            </a:pPr>
            <a:r>
              <a:t>    - A list of any non-functional requirements that might impact the module</a:t>
            </a:r>
          </a:p>
        </p:txBody>
      </p:sp>
      <p:sp>
        <p:nvSpPr>
          <p:cNvPr id="5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Detailed design"/>
          <p:cNvSpPr txBox="1"/>
          <p:nvPr>
            <p:ph type="title"/>
          </p:nvPr>
        </p:nvSpPr>
        <p:spPr>
          <a:xfrm>
            <a:off x="622300" y="969327"/>
            <a:ext cx="6705600" cy="633413"/>
          </a:xfrm>
          <a:prstGeom prst="rect">
            <a:avLst/>
          </a:prstGeom>
        </p:spPr>
        <p:txBody>
          <a:bodyPr/>
          <a:lstStyle>
            <a:lvl1pPr defTabSz="841247">
              <a:defRPr sz="3680"/>
            </a:lvl1pPr>
          </a:lstStyle>
          <a:p>
            <a:pPr/>
            <a:r>
              <a:t>Detailed design</a:t>
            </a:r>
          </a:p>
        </p:txBody>
      </p:sp>
      <p:sp>
        <p:nvSpPr>
          <p:cNvPr id="543" name="After high-level design,…"/>
          <p:cNvSpPr txBox="1"/>
          <p:nvPr>
            <p:ph type="body" idx="1"/>
          </p:nvPr>
        </p:nvSpPr>
        <p:spPr>
          <a:xfrm>
            <a:off x="657721" y="1905000"/>
            <a:ext cx="8105279" cy="4191000"/>
          </a:xfrm>
          <a:prstGeom prst="rect">
            <a:avLst/>
          </a:prstGeom>
        </p:spPr>
        <p:txBody>
          <a:bodyPr/>
          <a:lstStyle/>
          <a:p>
            <a:pPr marL="0" indent="0" algn="just" defTabSz="457200">
              <a:spcBef>
                <a:spcPts val="0"/>
              </a:spcBef>
              <a:buClrTx/>
              <a:buSzTx/>
              <a:buNone/>
            </a:pPr>
            <a:r>
              <a:t>After high-level design,</a:t>
            </a:r>
          </a:p>
          <a:p>
            <a:pPr marL="0" indent="0" algn="just" defTabSz="457200">
              <a:spcBef>
                <a:spcPts val="0"/>
              </a:spcBef>
              <a:buClrTx/>
              <a:buSzTx/>
              <a:buNone/>
            </a:pPr>
            <a:r>
              <a:t> </a:t>
            </a:r>
          </a:p>
          <a:p>
            <a:pPr marL="0" indent="0" algn="just" defTabSz="457200">
              <a:spcBef>
                <a:spcPts val="0"/>
              </a:spcBef>
              <a:buClrTx/>
              <a:buSzTx/>
              <a:buNone/>
            </a:pPr>
            <a:r>
              <a:t>- A designer’s focus shifts to low-level design</a:t>
            </a:r>
          </a:p>
          <a:p>
            <a:pPr marL="0" indent="0" algn="just" defTabSz="457200">
              <a:spcBef>
                <a:spcPts val="0"/>
              </a:spcBef>
              <a:buClrTx/>
              <a:buSzTx/>
              <a:buNone/>
            </a:pPr>
            <a:r>
              <a:t>- Each module’s responsibilities should be specified as precisely as possible</a:t>
            </a:r>
          </a:p>
          <a:p>
            <a:pPr marL="0" indent="0" algn="just" defTabSz="457200">
              <a:spcBef>
                <a:spcPts val="0"/>
              </a:spcBef>
              <a:buClrTx/>
              <a:buSzTx/>
              <a:buNone/>
            </a:pPr>
            <a:r>
              <a:t>- Constraints on the use of its interface should be specified</a:t>
            </a:r>
          </a:p>
          <a:p>
            <a:pPr marL="0" indent="0" algn="just" defTabSz="457200">
              <a:spcBef>
                <a:spcPts val="0"/>
              </a:spcBef>
              <a:buClrTx/>
              <a:buSzTx/>
              <a:buNone/>
            </a:pPr>
            <a:r>
              <a:t>- pre and post conditions can be identified </a:t>
            </a:r>
          </a:p>
          <a:p>
            <a:pPr marL="0" indent="0" algn="just" defTabSz="457200">
              <a:spcBef>
                <a:spcPts val="0"/>
              </a:spcBef>
              <a:buClrTx/>
              <a:buSzTx/>
              <a:buNone/>
            </a:pPr>
            <a:r>
              <a:t>- module-wide invariants can be specified </a:t>
            </a:r>
          </a:p>
          <a:p>
            <a:pPr marL="0" indent="0" algn="just" defTabSz="457200">
              <a:spcBef>
                <a:spcPts val="0"/>
              </a:spcBef>
              <a:buClrTx/>
              <a:buSzTx/>
              <a:buNone/>
            </a:pPr>
            <a:r>
              <a:t>- internal data structures and algorithms can be suggested</a:t>
            </a:r>
          </a:p>
        </p:txBody>
      </p:sp>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Double-click to edit"/>
          <p:cNvSpPr txBox="1"/>
          <p:nvPr>
            <p:ph type="title"/>
          </p:nvPr>
        </p:nvSpPr>
        <p:spPr>
          <a:prstGeom prst="rect">
            <a:avLst/>
          </a:prstGeom>
        </p:spPr>
        <p:txBody>
          <a:bodyPr/>
          <a:lstStyle/>
          <a:p>
            <a:pPr defTabSz="841247">
              <a:defRPr sz="3680"/>
            </a:pPr>
          </a:p>
        </p:txBody>
      </p:sp>
      <p:sp>
        <p:nvSpPr>
          <p:cNvPr id="547" name="A designer must exhibit caution,…"/>
          <p:cNvSpPr txBox="1"/>
          <p:nvPr>
            <p:ph type="body" idx="1"/>
          </p:nvPr>
        </p:nvSpPr>
        <p:spPr>
          <a:xfrm>
            <a:off x="381000" y="1905000"/>
            <a:ext cx="8382000" cy="4191000"/>
          </a:xfrm>
          <a:prstGeom prst="rect">
            <a:avLst/>
          </a:prstGeom>
        </p:spPr>
        <p:txBody>
          <a:bodyPr/>
          <a:lstStyle/>
          <a:p>
            <a:pPr marL="0" indent="0" algn="just" defTabSz="457200">
              <a:spcBef>
                <a:spcPts val="0"/>
              </a:spcBef>
              <a:buClrTx/>
              <a:buSzTx/>
              <a:buNone/>
            </a:pPr>
            <a:r>
              <a:t>A designer must exhibit caution, </a:t>
            </a:r>
          </a:p>
          <a:p>
            <a:pPr marL="0" indent="0" algn="just" defTabSz="457200">
              <a:spcBef>
                <a:spcPts val="0"/>
              </a:spcBef>
              <a:buClrTx/>
              <a:buSzTx/>
              <a:buNone/>
            </a:pPr>
          </a:p>
          <a:p>
            <a:pPr marL="0" indent="0" algn="just" defTabSz="457200">
              <a:spcBef>
                <a:spcPts val="0"/>
              </a:spcBef>
              <a:buClrTx/>
              <a:buSzTx/>
              <a:buNone/>
            </a:pPr>
            <a:r>
              <a:t>- To not over specify a design. </a:t>
            </a:r>
          </a:p>
          <a:p>
            <a:pPr marL="0" indent="0" algn="just" defTabSz="457200">
              <a:spcBef>
                <a:spcPts val="0"/>
              </a:spcBef>
              <a:buClrTx/>
              <a:buSzTx/>
              <a:buNone/>
            </a:pPr>
            <a:r>
              <a:t>- we do not want to express a module’s detailed design using a programming language. </a:t>
            </a:r>
          </a:p>
          <a:p>
            <a:pPr marL="0" indent="0" algn="just" defTabSz="457200">
              <a:spcBef>
                <a:spcPts val="0"/>
              </a:spcBef>
              <a:buClrTx/>
              <a:buSzTx/>
              <a:buNone/>
            </a:pPr>
            <a:r>
              <a:t>- you would naturally end up implementing the module perhaps unnecessarily constraining the approaches a developer would use to accomplish the same job. </a:t>
            </a:r>
          </a:p>
          <a:p>
            <a:pPr marL="0" indent="0" algn="just" defTabSz="457200">
              <a:spcBef>
                <a:spcPts val="0"/>
              </a:spcBef>
              <a:buClrTx/>
              <a:buSzTx/>
              <a:buNone/>
            </a:pPr>
            <a:r>
              <a:t>- nor do we (necessarily) want to use only natural language text to specify a module’s detailed design </a:t>
            </a:r>
          </a:p>
        </p:txBody>
      </p:sp>
      <p:sp>
        <p:nvSpPr>
          <p:cNvPr id="5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oftware Design Principles"/>
          <p:cNvSpPr txBox="1"/>
          <p:nvPr>
            <p:ph type="title"/>
          </p:nvPr>
        </p:nvSpPr>
        <p:spPr>
          <a:xfrm>
            <a:off x="1219200" y="812800"/>
            <a:ext cx="6705600" cy="633413"/>
          </a:xfrm>
          <a:prstGeom prst="rect">
            <a:avLst/>
          </a:prstGeom>
        </p:spPr>
        <p:txBody>
          <a:bodyPr/>
          <a:lstStyle>
            <a:lvl1pPr defTabSz="457200">
              <a:defRPr sz="3400">
                <a:solidFill>
                  <a:srgbClr val="000000"/>
                </a:solidFill>
              </a:defRPr>
            </a:lvl1pPr>
          </a:lstStyle>
          <a:p>
            <a:pPr/>
            <a:r>
              <a:t>Software Design Principles</a:t>
            </a:r>
          </a:p>
        </p:txBody>
      </p:sp>
      <p:sp>
        <p:nvSpPr>
          <p:cNvPr id="551" name="-Software design principles are concerned with providing means to handle the complexity of the design process effectively.…"/>
          <p:cNvSpPr txBox="1"/>
          <p:nvPr>
            <p:ph type="body" idx="1"/>
          </p:nvPr>
        </p:nvSpPr>
        <p:spPr>
          <a:xfrm>
            <a:off x="428724" y="1549400"/>
            <a:ext cx="8286552" cy="5058073"/>
          </a:xfrm>
          <a:prstGeom prst="rect">
            <a:avLst/>
          </a:prstGeom>
        </p:spPr>
        <p:txBody>
          <a:bodyPr/>
          <a:lstStyle/>
          <a:p>
            <a:pPr marL="0" indent="0" algn="just" defTabSz="457200">
              <a:spcBef>
                <a:spcPts val="0"/>
              </a:spcBef>
              <a:buClrTx/>
              <a:buSzTx/>
              <a:buNone/>
              <a:defRPr sz="2200"/>
            </a:pPr>
          </a:p>
          <a:p>
            <a:pPr marL="0" indent="0" algn="just" defTabSz="457200">
              <a:spcBef>
                <a:spcPts val="0"/>
              </a:spcBef>
              <a:buClrTx/>
              <a:buSzTx/>
              <a:buNone/>
              <a:defRPr sz="2200"/>
            </a:pPr>
            <a:r>
              <a:t>-Software design principles are concerned with providing means to handle the complexity of the design process effectively.</a:t>
            </a:r>
            <a:br/>
            <a:r>
              <a:t> </a:t>
            </a:r>
          </a:p>
          <a:p>
            <a:pPr marL="0" indent="0" algn="just" defTabSz="457200">
              <a:spcBef>
                <a:spcPts val="0"/>
              </a:spcBef>
              <a:buClrTx/>
              <a:buSzTx/>
              <a:buNone/>
              <a:defRPr sz="2200"/>
            </a:pPr>
            <a:r>
              <a:t>-Effectively managing the complexity will not only reduce the effort needed for design but can also reduce the scope of introducing errors during design.</a:t>
            </a:r>
            <a:br/>
            <a:br/>
            <a:r>
              <a:t>1. Problem Partitioning</a:t>
            </a:r>
          </a:p>
          <a:p>
            <a:pPr marL="0" indent="0" algn="just" defTabSz="457200">
              <a:spcBef>
                <a:spcPts val="0"/>
              </a:spcBef>
              <a:buClrTx/>
              <a:buSzTx/>
              <a:buNone/>
              <a:defRPr sz="2200"/>
            </a:pPr>
            <a:r>
              <a:t>2. Abstraction</a:t>
            </a:r>
          </a:p>
          <a:p>
            <a:pPr marL="0" indent="0" algn="just" defTabSz="457200">
              <a:spcBef>
                <a:spcPts val="0"/>
              </a:spcBef>
              <a:buClrTx/>
              <a:buSzTx/>
              <a:buNone/>
              <a:defRPr sz="2200"/>
            </a:pPr>
            <a:r>
              <a:t>3. Modularity</a:t>
            </a:r>
          </a:p>
          <a:p>
            <a:pPr marL="0" indent="0" algn="just" defTabSz="457200">
              <a:spcBef>
                <a:spcPts val="0"/>
              </a:spcBef>
              <a:buClrTx/>
              <a:buSzTx/>
              <a:buNone/>
              <a:defRPr sz="2200"/>
            </a:pPr>
            <a:r>
              <a:t>4. Strategy of design</a:t>
            </a:r>
          </a:p>
        </p:txBody>
      </p:sp>
      <p:sp>
        <p:nvSpPr>
          <p:cNvPr id="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5" name="- For small problems, we can handle the entire problem at once but for the significant problem, divide them and conquer the problem.…"/>
          <p:cNvSpPr txBox="1"/>
          <p:nvPr/>
        </p:nvSpPr>
        <p:spPr>
          <a:xfrm>
            <a:off x="490909" y="1481899"/>
            <a:ext cx="8162182"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200"/>
            </a:pPr>
          </a:p>
          <a:p>
            <a:pPr algn="just" defTabSz="457200">
              <a:defRPr sz="2200"/>
            </a:pPr>
            <a:r>
              <a:t>- For small problems, we can handle the entire problem at once but for the significant problem, divide them and conquer the problem.</a:t>
            </a:r>
            <a:br/>
          </a:p>
          <a:p>
            <a:pPr marL="220578" indent="-220578" algn="just" defTabSz="457200">
              <a:buSzPct val="100000"/>
              <a:buChar char="-"/>
              <a:defRPr sz="2200"/>
            </a:pPr>
            <a:r>
              <a:t>It means to divide the problem into smaller pieces so that each piece can be captured separately.</a:t>
            </a:r>
          </a:p>
          <a:p>
            <a:pPr algn="just" defTabSz="457200">
              <a:defRPr sz="2200"/>
            </a:pPr>
          </a:p>
          <a:p>
            <a:pPr algn="just" defTabSz="457200">
              <a:defRPr sz="2200"/>
            </a:pPr>
            <a:r>
              <a:t>- For software design, the goal of problem partitioning is to divide the problem into manageable pieces.</a:t>
            </a:r>
          </a:p>
        </p:txBody>
      </p:sp>
      <p:sp>
        <p:nvSpPr>
          <p:cNvPr id="556" name="1. Problem Partitioning"/>
          <p:cNvSpPr txBox="1"/>
          <p:nvPr/>
        </p:nvSpPr>
        <p:spPr>
          <a:xfrm>
            <a:off x="620930" y="1066800"/>
            <a:ext cx="3829942" cy="535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lvl1pPr>
          </a:lstStyle>
          <a:p>
            <a:pPr/>
            <a:r>
              <a:t>1. Problem Partitioning</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Benefits of Problem Partitioning"/>
          <p:cNvSpPr txBox="1"/>
          <p:nvPr>
            <p:ph type="title"/>
          </p:nvPr>
        </p:nvSpPr>
        <p:spPr>
          <a:xfrm>
            <a:off x="584200" y="969327"/>
            <a:ext cx="6705600" cy="633413"/>
          </a:xfrm>
          <a:prstGeom prst="rect">
            <a:avLst/>
          </a:prstGeom>
        </p:spPr>
        <p:txBody>
          <a:bodyPr/>
          <a:lstStyle>
            <a:lvl1pPr defTabSz="457200">
              <a:defRPr sz="3200">
                <a:solidFill>
                  <a:srgbClr val="000000"/>
                </a:solidFill>
              </a:defRPr>
            </a:lvl1pPr>
          </a:lstStyle>
          <a:p>
            <a:pPr/>
            <a:r>
              <a:t>Benefits of Problem Partitioning</a:t>
            </a:r>
          </a:p>
        </p:txBody>
      </p:sp>
      <p:sp>
        <p:nvSpPr>
          <p:cNvPr id="5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0" name="Software is easy to understand…"/>
          <p:cNvSpPr txBox="1"/>
          <p:nvPr/>
        </p:nvSpPr>
        <p:spPr>
          <a:xfrm>
            <a:off x="335483" y="1560829"/>
            <a:ext cx="7563049" cy="517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100"/>
            </a:pPr>
          </a:p>
          <a:p>
            <a:pPr marL="321128" indent="-181428" algn="just" defTabSz="457200">
              <a:buClr>
                <a:srgbClr val="333333"/>
              </a:buClr>
              <a:buSzPct val="100000"/>
              <a:buFont typeface="TimesNewRomanPSMT"/>
              <a:buAutoNum type="arabicPeriod" startAt="1"/>
              <a:defRPr sz="2100"/>
            </a:pPr>
            <a:r>
              <a:t>Software is easy to understand</a:t>
            </a:r>
          </a:p>
          <a:p>
            <a:pPr marL="321128" indent="-181428" algn="just" defTabSz="457200">
              <a:buClr>
                <a:srgbClr val="333333"/>
              </a:buClr>
              <a:buSzPct val="100000"/>
              <a:buFont typeface="TimesNewRomanPSMT"/>
              <a:buAutoNum type="arabicPeriod" startAt="1"/>
              <a:defRPr sz="2100"/>
            </a:pPr>
            <a:r>
              <a:t>Software becomes simple</a:t>
            </a:r>
          </a:p>
          <a:p>
            <a:pPr marL="321128" indent="-181428" algn="just" defTabSz="457200">
              <a:buClr>
                <a:srgbClr val="333333"/>
              </a:buClr>
              <a:buSzPct val="100000"/>
              <a:buFont typeface="TimesNewRomanPSMT"/>
              <a:buAutoNum type="arabicPeriod" startAt="1"/>
              <a:defRPr sz="2100"/>
            </a:pPr>
            <a:r>
              <a:t>Software is easy to test</a:t>
            </a:r>
          </a:p>
          <a:p>
            <a:pPr marL="321128" indent="-181428" algn="just" defTabSz="457200">
              <a:buClr>
                <a:srgbClr val="333333"/>
              </a:buClr>
              <a:buSzPct val="100000"/>
              <a:buFont typeface="TimesNewRomanPSMT"/>
              <a:buAutoNum type="arabicPeriod" startAt="1"/>
              <a:defRPr sz="2100"/>
            </a:pPr>
            <a:r>
              <a:t>Software is easy to modify</a:t>
            </a:r>
          </a:p>
          <a:p>
            <a:pPr marL="321128" indent="-181428" algn="just" defTabSz="457200">
              <a:buClr>
                <a:srgbClr val="333333"/>
              </a:buClr>
              <a:buSzPct val="100000"/>
              <a:buFont typeface="TimesNewRomanPSMT"/>
              <a:buAutoNum type="arabicPeriod" startAt="1"/>
              <a:defRPr sz="2100"/>
            </a:pPr>
            <a:r>
              <a:t>Software is easy to maintain</a:t>
            </a:r>
          </a:p>
          <a:p>
            <a:pPr marL="321128" indent="-181428" algn="just" defTabSz="457200">
              <a:buClr>
                <a:srgbClr val="333333"/>
              </a:buClr>
              <a:buSzPct val="100000"/>
              <a:buFont typeface="TimesNewRomanPSMT"/>
              <a:buAutoNum type="arabicPeriod" startAt="1"/>
              <a:defRPr sz="2100"/>
            </a:pPr>
            <a:r>
              <a:t>Software is easy to expand</a:t>
            </a:r>
          </a:p>
          <a:p>
            <a:pPr algn="just" defTabSz="457200">
              <a:defRPr sz="2100"/>
            </a:pPr>
          </a:p>
          <a:p>
            <a:pPr algn="just" defTabSz="457200">
              <a:defRPr sz="2100"/>
            </a:pPr>
            <a:r>
              <a:t> -These pieces cannot be entirely independent of each other as they together form the system. </a:t>
            </a:r>
            <a:br/>
          </a:p>
          <a:p>
            <a:pPr algn="just" defTabSz="457200">
              <a:defRPr sz="2100"/>
            </a:pPr>
            <a:r>
              <a:t> -They have to cooperate and communicate to solve the problem. </a:t>
            </a:r>
          </a:p>
          <a:p>
            <a:pPr algn="just" defTabSz="457200">
              <a:defRPr sz="2100"/>
            </a:pPr>
          </a:p>
          <a:p>
            <a:pPr algn="just" defTabSz="457200">
              <a:defRPr sz="2100"/>
            </a:pPr>
            <a:r>
              <a:t> - This communication adds complexity.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258" name="Recognize multiple points of view…"/>
          <p:cNvSpPr txBox="1"/>
          <p:nvPr>
            <p:ph type="body" idx="4294967295"/>
          </p:nvPr>
        </p:nvSpPr>
        <p:spPr>
          <a:xfrm>
            <a:off x="1828800" y="1905000"/>
            <a:ext cx="6934200" cy="4191000"/>
          </a:xfrm>
          <a:prstGeom prst="rect">
            <a:avLst/>
          </a:prstGeom>
        </p:spPr>
        <p:txBody>
          <a:bodyPr>
            <a:normAutofit fontScale="100000" lnSpcReduction="0"/>
          </a:bodyPr>
          <a:lstStyle/>
          <a:p>
            <a:pPr>
              <a:lnSpc>
                <a:spcPct val="90000"/>
              </a:lnSpc>
              <a:buChar char="■"/>
            </a:pPr>
            <a:r>
              <a:t>Recognize multiple points of view</a:t>
            </a:r>
          </a:p>
          <a:p>
            <a:pPr>
              <a:lnSpc>
                <a:spcPct val="90000"/>
              </a:lnSpc>
              <a:buChar char="■"/>
            </a:pPr>
            <a:r>
              <a:t>Work toward collaboration</a:t>
            </a:r>
          </a:p>
          <a:p>
            <a:pPr>
              <a:lnSpc>
                <a:spcPct val="90000"/>
              </a:lnSpc>
              <a:buChar char="■"/>
            </a:pPr>
            <a:r>
              <a:t>The first questions</a:t>
            </a:r>
            <a:endParaRPr>
              <a:latin typeface="Symbol"/>
              <a:ea typeface="Symbol"/>
              <a:cs typeface="Symbol"/>
              <a:sym typeface="Symbol"/>
            </a:endParaRPr>
          </a:p>
          <a:p>
            <a:pPr lvl="1" marL="742950" indent="-285750">
              <a:lnSpc>
                <a:spcPct val="90000"/>
              </a:lnSpc>
              <a:spcBef>
                <a:spcPts val="0"/>
              </a:spcBef>
              <a:defRPr sz="2000"/>
            </a:pPr>
            <a:r>
              <a:t>Who is behind the request for this work?</a:t>
            </a:r>
          </a:p>
          <a:p>
            <a:pPr lvl="1" marL="742950" indent="-285750">
              <a:lnSpc>
                <a:spcPct val="90000"/>
              </a:lnSpc>
              <a:spcBef>
                <a:spcPts val="0"/>
              </a:spcBef>
              <a:defRPr sz="2000"/>
            </a:pPr>
            <a:r>
              <a:t>Who will use the solution?</a:t>
            </a:r>
          </a:p>
          <a:p>
            <a:pPr lvl="1" marL="742950" indent="-285750">
              <a:lnSpc>
                <a:spcPct val="90000"/>
              </a:lnSpc>
              <a:spcBef>
                <a:spcPts val="0"/>
              </a:spcBef>
              <a:defRPr sz="2000"/>
            </a:pPr>
            <a:r>
              <a:t>What will be the economic benefit of a successful solution?</a:t>
            </a:r>
          </a:p>
          <a:p>
            <a:pPr lvl="1" marL="742950" indent="-285750">
              <a:lnSpc>
                <a:spcPct val="90000"/>
              </a:lnSpc>
              <a:spcBef>
                <a:spcPts val="0"/>
              </a:spcBef>
              <a:defRPr sz="2000"/>
            </a:pPr>
            <a:r>
              <a:t>Is there another source for the solution that you need?</a:t>
            </a:r>
          </a:p>
        </p:txBody>
      </p:sp>
      <p:sp>
        <p:nvSpPr>
          <p:cNvPr id="25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60"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2. Abstraction"/>
          <p:cNvSpPr txBox="1"/>
          <p:nvPr>
            <p:ph type="title"/>
          </p:nvPr>
        </p:nvSpPr>
        <p:spPr>
          <a:prstGeom prst="rect">
            <a:avLst/>
          </a:prstGeom>
        </p:spPr>
        <p:txBody>
          <a:bodyPr/>
          <a:lstStyle>
            <a:lvl1pPr defTabSz="841247">
              <a:defRPr sz="3680"/>
            </a:lvl1pPr>
          </a:lstStyle>
          <a:p>
            <a:pPr/>
            <a:r>
              <a:t> 2. Abstraction</a:t>
            </a:r>
          </a:p>
        </p:txBody>
      </p:sp>
      <p:sp>
        <p:nvSpPr>
          <p:cNvPr id="563" name="- An abstraction is a tool that enables a designer to consider a component at an abstract level without bothering about the internal details of the implementation.…"/>
          <p:cNvSpPr txBox="1"/>
          <p:nvPr>
            <p:ph type="body" idx="1"/>
          </p:nvPr>
        </p:nvSpPr>
        <p:spPr>
          <a:xfrm>
            <a:off x="667394" y="1917700"/>
            <a:ext cx="7972575" cy="3998218"/>
          </a:xfrm>
          <a:prstGeom prst="rect">
            <a:avLst/>
          </a:prstGeom>
        </p:spPr>
        <p:txBody>
          <a:bodyPr/>
          <a:lstStyle/>
          <a:p>
            <a:pPr marL="0" indent="0" algn="just" defTabSz="457200">
              <a:spcBef>
                <a:spcPts val="0"/>
              </a:spcBef>
              <a:buClrTx/>
              <a:buSzTx/>
              <a:buNone/>
              <a:defRPr sz="2100"/>
            </a:pPr>
            <a:r>
              <a:t>- An abstraction is a tool that enables a designer to consider a component at an abstract level without bothering about the internal details of the implementation. </a:t>
            </a:r>
          </a:p>
          <a:p>
            <a:pPr marL="0" indent="0" algn="just" defTabSz="457200">
              <a:spcBef>
                <a:spcPts val="0"/>
              </a:spcBef>
              <a:buClrTx/>
              <a:buSzTx/>
              <a:buNone/>
              <a:defRPr sz="2100"/>
            </a:pPr>
          </a:p>
          <a:p>
            <a:pPr marL="0" indent="0" algn="just" defTabSz="457200">
              <a:spcBef>
                <a:spcPts val="0"/>
              </a:spcBef>
              <a:buClrTx/>
              <a:buSzTx/>
              <a:buNone/>
              <a:defRPr sz="2100"/>
            </a:pPr>
            <a:r>
              <a:t>- Abstraction can be used for existing element as well as the component being designed.</a:t>
            </a:r>
          </a:p>
          <a:p>
            <a:pPr marL="0" indent="0" algn="just" defTabSz="457200">
              <a:spcBef>
                <a:spcPts val="0"/>
              </a:spcBef>
              <a:buClrTx/>
              <a:buSzTx/>
              <a:buNone/>
              <a:defRPr sz="2100"/>
            </a:pPr>
          </a:p>
          <a:p>
            <a:pPr marL="0" indent="0" algn="just" defTabSz="457200">
              <a:spcBef>
                <a:spcPts val="0"/>
              </a:spcBef>
              <a:buClrTx/>
              <a:buSzTx/>
              <a:buNone/>
              <a:defRPr sz="2100"/>
            </a:pPr>
            <a:r>
              <a:t>- Two common abstraction mechanisms</a:t>
            </a:r>
          </a:p>
          <a:p>
            <a:pPr marL="0" indent="0" algn="just" defTabSz="457200">
              <a:spcBef>
                <a:spcPts val="0"/>
              </a:spcBef>
              <a:buClrTx/>
              <a:buSzTx/>
              <a:buNone/>
              <a:defRPr sz="2100"/>
            </a:pPr>
          </a:p>
          <a:p>
            <a:pPr marL="321128" indent="-181428" algn="just" defTabSz="457200">
              <a:spcBef>
                <a:spcPts val="0"/>
              </a:spcBef>
              <a:buClr>
                <a:srgbClr val="333333"/>
              </a:buClr>
              <a:buSzPct val="100000"/>
              <a:buFont typeface="TimesNewRomanPSMT"/>
              <a:buAutoNum type="arabicPeriod" startAt="1"/>
              <a:defRPr sz="2100"/>
            </a:pPr>
            <a:r>
              <a:t> Functional Abstraction</a:t>
            </a:r>
            <a:br/>
          </a:p>
          <a:p>
            <a:pPr marL="321128" indent="-181428" algn="just" defTabSz="457200">
              <a:spcBef>
                <a:spcPts val="0"/>
              </a:spcBef>
              <a:buClr>
                <a:srgbClr val="333333"/>
              </a:buClr>
              <a:buSzPct val="100000"/>
              <a:buFont typeface="TimesNewRomanPSMT"/>
              <a:buAutoNum type="arabicPeriod" startAt="1"/>
              <a:defRPr sz="2100"/>
            </a:pPr>
            <a:r>
              <a:t> Data Abstraction</a:t>
            </a:r>
          </a:p>
        </p:txBody>
      </p:sp>
      <p:sp>
        <p:nvSpPr>
          <p:cNvPr id="5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Double-click to edit"/>
          <p:cNvSpPr txBox="1"/>
          <p:nvPr>
            <p:ph type="title"/>
          </p:nvPr>
        </p:nvSpPr>
        <p:spPr>
          <a:xfrm>
            <a:off x="1219200" y="977900"/>
            <a:ext cx="6705600" cy="633413"/>
          </a:xfrm>
          <a:prstGeom prst="rect">
            <a:avLst/>
          </a:prstGeom>
        </p:spPr>
        <p:txBody>
          <a:bodyPr/>
          <a:lstStyle/>
          <a:p>
            <a:pPr defTabSz="841247">
              <a:defRPr sz="3680"/>
            </a:pPr>
          </a:p>
        </p:txBody>
      </p:sp>
      <p:sp>
        <p:nvSpPr>
          <p:cNvPr id="567" name="1. Functional Abstraction…"/>
          <p:cNvSpPr txBox="1"/>
          <p:nvPr>
            <p:ph type="body" idx="1"/>
          </p:nvPr>
        </p:nvSpPr>
        <p:spPr>
          <a:xfrm>
            <a:off x="708074" y="1625600"/>
            <a:ext cx="7727852" cy="4191000"/>
          </a:xfrm>
          <a:prstGeom prst="rect">
            <a:avLst/>
          </a:prstGeom>
        </p:spPr>
        <p:txBody>
          <a:bodyPr/>
          <a:lstStyle/>
          <a:p>
            <a:pPr marL="0" indent="0" algn="just" defTabSz="361188">
              <a:spcBef>
                <a:spcPts val="0"/>
              </a:spcBef>
              <a:buClrTx/>
              <a:buSzTx/>
              <a:buNone/>
              <a:defRPr b="1" sz="1738"/>
            </a:pPr>
            <a:r>
              <a:t>1. Functional Abstraction</a:t>
            </a:r>
          </a:p>
          <a:p>
            <a:pPr marL="0" indent="0" algn="just" defTabSz="361188">
              <a:spcBef>
                <a:spcPts val="0"/>
              </a:spcBef>
              <a:buClrTx/>
              <a:buSzTx/>
              <a:buNone/>
              <a:defRPr sz="1738"/>
            </a:pPr>
          </a:p>
          <a:p>
            <a:pPr marL="260858" indent="-150495" algn="just" defTabSz="361188">
              <a:spcBef>
                <a:spcPts val="0"/>
              </a:spcBef>
              <a:buClr>
                <a:srgbClr val="333333"/>
              </a:buClr>
              <a:buSzPct val="100000"/>
              <a:buFont typeface="TimesNewRomanPSMT"/>
              <a:defRPr sz="1738"/>
            </a:pPr>
            <a:r>
              <a:t>A module is specified by the method it performs.</a:t>
            </a:r>
            <a:br/>
          </a:p>
          <a:p>
            <a:pPr marL="260858" indent="-150495" algn="just" defTabSz="361188">
              <a:spcBef>
                <a:spcPts val="0"/>
              </a:spcBef>
              <a:buClr>
                <a:srgbClr val="333333"/>
              </a:buClr>
              <a:buSzPct val="100000"/>
              <a:buFont typeface="TimesNewRomanPSMT"/>
              <a:defRPr sz="1738"/>
            </a:pPr>
            <a:r>
              <a:t>The details of the algorithm to accomplish the functions are not visible to the user of the function.</a:t>
            </a:r>
            <a:br/>
          </a:p>
          <a:p>
            <a:pPr marL="0" indent="0" algn="just" defTabSz="361188">
              <a:spcBef>
                <a:spcPts val="0"/>
              </a:spcBef>
              <a:buClrTx/>
              <a:buSzTx/>
              <a:buNone/>
              <a:defRPr sz="1738"/>
            </a:pPr>
            <a:r>
              <a:t>Functional abstraction forms the basis for </a:t>
            </a:r>
            <a:r>
              <a:rPr b="1"/>
              <a:t>Function oriented design approaches</a:t>
            </a:r>
            <a:r>
              <a:t>.</a:t>
            </a:r>
            <a:br/>
          </a:p>
          <a:p>
            <a:pPr marL="0" indent="0" algn="just" defTabSz="361188">
              <a:spcBef>
                <a:spcPts val="0"/>
              </a:spcBef>
              <a:buClrTx/>
              <a:buSzTx/>
              <a:buNone/>
              <a:defRPr b="1" sz="1738"/>
            </a:pPr>
            <a:r>
              <a:t>2. Data Abstraction</a:t>
            </a:r>
          </a:p>
          <a:p>
            <a:pPr marL="0" indent="0" algn="just" defTabSz="361188">
              <a:spcBef>
                <a:spcPts val="0"/>
              </a:spcBef>
              <a:buClrTx/>
              <a:buSzTx/>
              <a:buNone/>
              <a:defRPr sz="1738"/>
            </a:pPr>
          </a:p>
          <a:p>
            <a:pPr marL="0" indent="0" algn="just" defTabSz="361188">
              <a:spcBef>
                <a:spcPts val="0"/>
              </a:spcBef>
              <a:buClrTx/>
              <a:buSzTx/>
              <a:buNone/>
              <a:defRPr sz="1738"/>
            </a:pPr>
            <a:r>
              <a:t>Details of the data elements are not visible to the users of data. </a:t>
            </a:r>
          </a:p>
          <a:p>
            <a:pPr marL="0" indent="0" algn="just" defTabSz="361188">
              <a:spcBef>
                <a:spcPts val="0"/>
              </a:spcBef>
              <a:buClrTx/>
              <a:buSzTx/>
              <a:buNone/>
              <a:defRPr sz="1738"/>
            </a:pPr>
            <a:br/>
            <a:r>
              <a:t>Data Abstraction forms the basis for </a:t>
            </a:r>
            <a:r>
              <a:rPr b="1"/>
              <a:t>Object Oriented design approaches</a:t>
            </a:r>
            <a:r>
              <a:t>.</a:t>
            </a:r>
          </a:p>
        </p:txBody>
      </p:sp>
      <p:sp>
        <p:nvSpPr>
          <p:cNvPr id="5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3. Modularity"/>
          <p:cNvSpPr txBox="1"/>
          <p:nvPr>
            <p:ph type="title"/>
          </p:nvPr>
        </p:nvSpPr>
        <p:spPr>
          <a:prstGeom prst="rect">
            <a:avLst/>
          </a:prstGeom>
        </p:spPr>
        <p:txBody>
          <a:bodyPr/>
          <a:lstStyle>
            <a:lvl1pPr defTabSz="841247">
              <a:defRPr sz="3680"/>
            </a:lvl1pPr>
          </a:lstStyle>
          <a:p>
            <a:pPr/>
            <a:r>
              <a:t>3. Modularity</a:t>
            </a:r>
          </a:p>
        </p:txBody>
      </p:sp>
      <p:sp>
        <p:nvSpPr>
          <p:cNvPr id="571" name="- Modularity specifies to the division of software into separate modules which are differently named and addressed and are integrated later on in to obtain the completely functional software.…"/>
          <p:cNvSpPr txBox="1"/>
          <p:nvPr>
            <p:ph type="body" idx="1"/>
          </p:nvPr>
        </p:nvSpPr>
        <p:spPr>
          <a:xfrm>
            <a:off x="420588" y="1943100"/>
            <a:ext cx="8154046" cy="4191000"/>
          </a:xfrm>
          <a:prstGeom prst="rect">
            <a:avLst/>
          </a:prstGeom>
        </p:spPr>
        <p:txBody>
          <a:bodyPr/>
          <a:lstStyle/>
          <a:p>
            <a:pPr marL="0" indent="0" algn="just" defTabSz="457200">
              <a:spcBef>
                <a:spcPts val="0"/>
              </a:spcBef>
              <a:buClrTx/>
              <a:buSzTx/>
              <a:buNone/>
              <a:defRPr sz="2000"/>
            </a:pPr>
            <a:r>
              <a:t>- Modularity specifies to the division of software into separate modules which are differently named and addressed and are integrated later on in to obtain the completely functional software. </a:t>
            </a:r>
          </a:p>
          <a:p>
            <a:pPr marL="0" indent="0" algn="just" defTabSz="457200">
              <a:spcBef>
                <a:spcPts val="0"/>
              </a:spcBef>
              <a:buClrTx/>
              <a:buSzTx/>
              <a:buNone/>
              <a:defRPr sz="2000"/>
            </a:pPr>
          </a:p>
          <a:p>
            <a:pPr marL="0" indent="0" algn="just" defTabSz="457200">
              <a:spcBef>
                <a:spcPts val="0"/>
              </a:spcBef>
              <a:buClrTx/>
              <a:buSzTx/>
              <a:buNone/>
              <a:defRPr sz="2000"/>
            </a:pPr>
            <a:r>
              <a:t>- It is the only property that allows a program to be intellectually manageable. </a:t>
            </a:r>
          </a:p>
          <a:p>
            <a:pPr marL="0" indent="0" algn="just" defTabSz="457200">
              <a:spcBef>
                <a:spcPts val="0"/>
              </a:spcBef>
              <a:buClrTx/>
              <a:buSzTx/>
              <a:buNone/>
              <a:defRPr sz="2000"/>
            </a:pPr>
          </a:p>
          <a:p>
            <a:pPr marL="0" indent="0" algn="just" defTabSz="457200">
              <a:spcBef>
                <a:spcPts val="0"/>
              </a:spcBef>
              <a:buClrTx/>
              <a:buSzTx/>
              <a:buNone/>
              <a:defRPr sz="2000"/>
            </a:pPr>
            <a:r>
              <a:t>- Single large programs are difficult to understand and read due to a large number of reference variables, control paths, global variables</a:t>
            </a:r>
          </a:p>
        </p:txBody>
      </p:sp>
      <p:sp>
        <p:nvSpPr>
          <p:cNvPr id="5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Double-click to edit"/>
          <p:cNvSpPr txBox="1"/>
          <p:nvPr>
            <p:ph type="title"/>
          </p:nvPr>
        </p:nvSpPr>
        <p:spPr>
          <a:prstGeom prst="rect">
            <a:avLst/>
          </a:prstGeom>
        </p:spPr>
        <p:txBody>
          <a:bodyPr/>
          <a:lstStyle/>
          <a:p>
            <a:pPr defTabSz="841247">
              <a:defRPr sz="3680"/>
            </a:pPr>
          </a:p>
        </p:txBody>
      </p:sp>
      <p:sp>
        <p:nvSpPr>
          <p:cNvPr id="575" name="The desirable properties of a modular system are:…"/>
          <p:cNvSpPr txBox="1"/>
          <p:nvPr>
            <p:ph type="body" idx="1"/>
          </p:nvPr>
        </p:nvSpPr>
        <p:spPr>
          <a:xfrm>
            <a:off x="757832" y="2057400"/>
            <a:ext cx="7628336" cy="4191000"/>
          </a:xfrm>
          <a:prstGeom prst="rect">
            <a:avLst/>
          </a:prstGeom>
        </p:spPr>
        <p:txBody>
          <a:bodyPr/>
          <a:lstStyle/>
          <a:p>
            <a:pPr marL="0" indent="0" algn="just" defTabSz="457200">
              <a:spcBef>
                <a:spcPts val="0"/>
              </a:spcBef>
              <a:buClrTx/>
              <a:buSzTx/>
              <a:buNone/>
              <a:defRPr sz="2100"/>
            </a:pPr>
            <a:r>
              <a:t>The desirable properties of a modular system are:</a:t>
            </a:r>
          </a:p>
          <a:p>
            <a:pPr marL="0" indent="0" algn="just" defTabSz="457200">
              <a:spcBef>
                <a:spcPts val="0"/>
              </a:spcBef>
              <a:buClrTx/>
              <a:buSzTx/>
              <a:buNone/>
              <a:defRPr sz="2100"/>
            </a:pPr>
          </a:p>
          <a:p>
            <a:pPr marL="321128" indent="-181428" algn="just" defTabSz="457200">
              <a:spcBef>
                <a:spcPts val="0"/>
              </a:spcBef>
              <a:buClr>
                <a:srgbClr val="333333"/>
              </a:buClr>
              <a:buSzPct val="100000"/>
              <a:buFont typeface="TimesNewRomanPSMT"/>
              <a:buChar char="◦"/>
              <a:defRPr sz="2100"/>
            </a:pPr>
            <a:r>
              <a:t>Each module is a well-defined system that can be used with other applications.</a:t>
            </a:r>
            <a:br/>
          </a:p>
          <a:p>
            <a:pPr marL="321128" indent="-181428" algn="just" defTabSz="457200">
              <a:spcBef>
                <a:spcPts val="0"/>
              </a:spcBef>
              <a:buClr>
                <a:srgbClr val="333333"/>
              </a:buClr>
              <a:buSzPct val="100000"/>
              <a:buFont typeface="TimesNewRomanPSMT"/>
              <a:buChar char="◦"/>
              <a:defRPr sz="2100"/>
            </a:pPr>
            <a:r>
              <a:t>Each module has single specified objectives.</a:t>
            </a:r>
            <a:br/>
          </a:p>
          <a:p>
            <a:pPr marL="321128" indent="-181428" algn="just" defTabSz="457200">
              <a:spcBef>
                <a:spcPts val="0"/>
              </a:spcBef>
              <a:buClr>
                <a:srgbClr val="333333"/>
              </a:buClr>
              <a:buSzPct val="100000"/>
              <a:buFont typeface="TimesNewRomanPSMT"/>
              <a:buChar char="◦"/>
              <a:defRPr sz="2100"/>
            </a:pPr>
            <a:r>
              <a:t>Modules can be separately compiled and saved in the library.</a:t>
            </a:r>
            <a:br/>
          </a:p>
          <a:p>
            <a:pPr marL="321128" indent="-181428" algn="just" defTabSz="457200">
              <a:spcBef>
                <a:spcPts val="0"/>
              </a:spcBef>
              <a:buClr>
                <a:srgbClr val="333333"/>
              </a:buClr>
              <a:buSzPct val="100000"/>
              <a:buFont typeface="TimesNewRomanPSMT"/>
              <a:buChar char="◦"/>
              <a:defRPr sz="2100"/>
            </a:pPr>
            <a:r>
              <a:t>Modules should be easier to use than to build.</a:t>
            </a:r>
            <a:br/>
          </a:p>
          <a:p>
            <a:pPr marL="321128" indent="-181428" algn="just" defTabSz="457200">
              <a:spcBef>
                <a:spcPts val="0"/>
              </a:spcBef>
              <a:buClr>
                <a:srgbClr val="333333"/>
              </a:buClr>
              <a:buSzPct val="100000"/>
              <a:buFont typeface="TimesNewRomanPSMT"/>
              <a:buChar char="◦"/>
              <a:defRPr sz="2100"/>
            </a:pPr>
            <a:r>
              <a:t>Modules are simpler from outside than inside.</a:t>
            </a:r>
          </a:p>
        </p:txBody>
      </p:sp>
      <p:sp>
        <p:nvSpPr>
          <p:cNvPr id="5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Advantages of Modularity…"/>
          <p:cNvSpPr txBox="1"/>
          <p:nvPr>
            <p:ph type="body" idx="1"/>
          </p:nvPr>
        </p:nvSpPr>
        <p:spPr>
          <a:xfrm>
            <a:off x="157559" y="982860"/>
            <a:ext cx="8474870" cy="5422306"/>
          </a:xfrm>
          <a:prstGeom prst="rect">
            <a:avLst/>
          </a:prstGeom>
        </p:spPr>
        <p:txBody>
          <a:bodyPr/>
          <a:lstStyle/>
          <a:p>
            <a:pPr marL="0" indent="0" algn="just" defTabSz="457200">
              <a:spcBef>
                <a:spcPts val="0"/>
              </a:spcBef>
              <a:buClrTx/>
              <a:buSzTx/>
              <a:buNone/>
              <a:defRPr b="1" sz="2100"/>
            </a:pPr>
            <a:r>
              <a:t>Advantages of Modularity</a:t>
            </a:r>
            <a:br/>
          </a:p>
          <a:p>
            <a:pPr marL="340226" indent="-200526" algn="just" defTabSz="457200">
              <a:spcBef>
                <a:spcPts val="0"/>
              </a:spcBef>
              <a:buClr>
                <a:srgbClr val="333333"/>
              </a:buClr>
              <a:buSzPct val="100000"/>
              <a:buFont typeface="TimesNewRomanPSMT"/>
              <a:buChar char="◦"/>
              <a:defRPr sz="2100"/>
            </a:pPr>
            <a:r>
              <a:t>It allows large programs to be written by several or different people</a:t>
            </a:r>
            <a:br/>
          </a:p>
          <a:p>
            <a:pPr marL="340226" indent="-200526" algn="just" defTabSz="457200">
              <a:spcBef>
                <a:spcPts val="0"/>
              </a:spcBef>
              <a:buClr>
                <a:srgbClr val="333333"/>
              </a:buClr>
              <a:buSzPct val="100000"/>
              <a:buFont typeface="TimesNewRomanPSMT"/>
              <a:buChar char="◦"/>
              <a:defRPr sz="2100"/>
            </a:pPr>
            <a:r>
              <a:t>It encourages the creation of commonly used routines to be placed in the library and used by other programs.</a:t>
            </a:r>
            <a:br/>
          </a:p>
          <a:p>
            <a:pPr marL="340226" indent="-200526" algn="just" defTabSz="457200">
              <a:spcBef>
                <a:spcPts val="0"/>
              </a:spcBef>
              <a:buClr>
                <a:srgbClr val="333333"/>
              </a:buClr>
              <a:buSzPct val="100000"/>
              <a:buFont typeface="TimesNewRomanPSMT"/>
              <a:buChar char="◦"/>
              <a:defRPr sz="2100"/>
            </a:pPr>
            <a:r>
              <a:t>It simplifies the overlay procedure of loading a large program into main storage.</a:t>
            </a:r>
            <a:br/>
          </a:p>
          <a:p>
            <a:pPr marL="340226" indent="-200526" algn="just" defTabSz="457200">
              <a:spcBef>
                <a:spcPts val="0"/>
              </a:spcBef>
              <a:buClr>
                <a:srgbClr val="333333"/>
              </a:buClr>
              <a:buSzPct val="100000"/>
              <a:buFont typeface="TimesNewRomanPSMT"/>
              <a:buChar char="◦"/>
              <a:defRPr sz="2100"/>
            </a:pPr>
            <a:r>
              <a:t>It provides more checkpoints to measure progress.</a:t>
            </a:r>
            <a:br/>
          </a:p>
          <a:p>
            <a:pPr marL="340226" indent="-200526" algn="just" defTabSz="457200">
              <a:spcBef>
                <a:spcPts val="0"/>
              </a:spcBef>
              <a:buClr>
                <a:srgbClr val="333333"/>
              </a:buClr>
              <a:buSzPct val="100000"/>
              <a:buFont typeface="TimesNewRomanPSMT"/>
              <a:buChar char="◦"/>
              <a:defRPr sz="2100"/>
            </a:pPr>
            <a:r>
              <a:t>It provides a framework for complete testing, more accessible to test.</a:t>
            </a:r>
            <a:br/>
          </a:p>
          <a:p>
            <a:pPr marL="340226" indent="-200526" algn="just" defTabSz="457200">
              <a:spcBef>
                <a:spcPts val="0"/>
              </a:spcBef>
              <a:buClr>
                <a:srgbClr val="333333"/>
              </a:buClr>
              <a:buSzPct val="100000"/>
              <a:buFont typeface="TimesNewRomanPSMT"/>
              <a:buChar char="◦"/>
              <a:defRPr sz="2100"/>
            </a:pPr>
            <a:r>
              <a:t>It produced the well designed and more readable program.</a:t>
            </a:r>
          </a:p>
        </p:txBody>
      </p:sp>
      <p:sp>
        <p:nvSpPr>
          <p:cNvPr id="5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Disadvantages of Modularity…"/>
          <p:cNvSpPr txBox="1"/>
          <p:nvPr>
            <p:ph type="body" idx="1"/>
          </p:nvPr>
        </p:nvSpPr>
        <p:spPr>
          <a:xfrm>
            <a:off x="384398" y="1651000"/>
            <a:ext cx="8375204" cy="4191000"/>
          </a:xfrm>
          <a:prstGeom prst="rect">
            <a:avLst/>
          </a:prstGeom>
        </p:spPr>
        <p:txBody>
          <a:bodyPr/>
          <a:lstStyle/>
          <a:p>
            <a:pPr marL="0" indent="0" algn="just" defTabSz="457200">
              <a:spcBef>
                <a:spcPts val="0"/>
              </a:spcBef>
              <a:buClrTx/>
              <a:buSzTx/>
              <a:buNone/>
              <a:defRPr b="1" sz="2000"/>
            </a:pPr>
            <a:r>
              <a:t>Disadvantages of Modularity</a:t>
            </a:r>
            <a:br/>
          </a:p>
          <a:p>
            <a:pPr marL="340226" indent="-200526" algn="just" defTabSz="457200">
              <a:spcBef>
                <a:spcPts val="0"/>
              </a:spcBef>
              <a:buClr>
                <a:srgbClr val="333333"/>
              </a:buClr>
              <a:buSzPct val="100000"/>
              <a:buFont typeface="TimesNewRomanPSMT"/>
              <a:buChar char="◦"/>
              <a:defRPr sz="2000"/>
            </a:pPr>
            <a:r>
              <a:t>Execution time maybe, but not certainly, longer</a:t>
            </a:r>
            <a:br/>
          </a:p>
          <a:p>
            <a:pPr marL="340226" indent="-200526" algn="just" defTabSz="457200">
              <a:spcBef>
                <a:spcPts val="0"/>
              </a:spcBef>
              <a:buClr>
                <a:srgbClr val="333333"/>
              </a:buClr>
              <a:buSzPct val="100000"/>
              <a:buFont typeface="TimesNewRomanPSMT"/>
              <a:buChar char="◦"/>
              <a:defRPr sz="2000"/>
            </a:pPr>
            <a:r>
              <a:t>Storage size perhaps, but is not certainly, increased</a:t>
            </a:r>
            <a:br/>
          </a:p>
          <a:p>
            <a:pPr marL="340226" indent="-200526" algn="just" defTabSz="457200">
              <a:spcBef>
                <a:spcPts val="0"/>
              </a:spcBef>
              <a:buClr>
                <a:srgbClr val="333333"/>
              </a:buClr>
              <a:buSzPct val="100000"/>
              <a:buFont typeface="TimesNewRomanPSMT"/>
              <a:buChar char="◦"/>
              <a:defRPr sz="2000"/>
            </a:pPr>
            <a:r>
              <a:t>Compilation and loading time may be longer</a:t>
            </a:r>
            <a:br/>
          </a:p>
          <a:p>
            <a:pPr marL="340226" indent="-200526" algn="just" defTabSz="457200">
              <a:spcBef>
                <a:spcPts val="0"/>
              </a:spcBef>
              <a:buClr>
                <a:srgbClr val="333333"/>
              </a:buClr>
              <a:buSzPct val="100000"/>
              <a:buFont typeface="TimesNewRomanPSMT"/>
              <a:buChar char="◦"/>
              <a:defRPr sz="2000"/>
            </a:pPr>
            <a:r>
              <a:t>Inter-module communication problems may be increased</a:t>
            </a:r>
            <a:br/>
          </a:p>
          <a:p>
            <a:pPr marL="340226" indent="-200526" algn="just" defTabSz="457200">
              <a:spcBef>
                <a:spcPts val="0"/>
              </a:spcBef>
              <a:buClr>
                <a:srgbClr val="333333"/>
              </a:buClr>
              <a:buSzPct val="100000"/>
              <a:buFont typeface="TimesNewRomanPSMT"/>
              <a:buChar char="◦"/>
              <a:defRPr sz="2000"/>
            </a:pPr>
            <a:r>
              <a:t>More linkage required, run-time may be longer, more source lines must be written, and more documentation has to be done</a:t>
            </a:r>
          </a:p>
        </p:txBody>
      </p:sp>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Modular Design"/>
          <p:cNvSpPr txBox="1"/>
          <p:nvPr>
            <p:ph type="title"/>
          </p:nvPr>
        </p:nvSpPr>
        <p:spPr>
          <a:xfrm>
            <a:off x="1219200" y="434885"/>
            <a:ext cx="6705600" cy="633414"/>
          </a:xfrm>
          <a:prstGeom prst="rect">
            <a:avLst/>
          </a:prstGeom>
        </p:spPr>
        <p:txBody>
          <a:bodyPr/>
          <a:lstStyle>
            <a:lvl1pPr defTabSz="457200">
              <a:defRPr sz="3100">
                <a:solidFill>
                  <a:srgbClr val="000000"/>
                </a:solidFill>
              </a:defRPr>
            </a:lvl1pPr>
          </a:lstStyle>
          <a:p>
            <a:pPr/>
            <a:r>
              <a:t>Modular Design</a:t>
            </a:r>
          </a:p>
        </p:txBody>
      </p:sp>
      <p:sp>
        <p:nvSpPr>
          <p:cNvPr id="585" name="Modular design reduces the design complexity and results in easier and faster implementation by allowing parallel development of various parts of a system.…"/>
          <p:cNvSpPr txBox="1"/>
          <p:nvPr>
            <p:ph type="body" idx="1"/>
          </p:nvPr>
        </p:nvSpPr>
        <p:spPr>
          <a:xfrm>
            <a:off x="116830" y="1092200"/>
            <a:ext cx="8506470" cy="5282159"/>
          </a:xfrm>
          <a:prstGeom prst="rect">
            <a:avLst/>
          </a:prstGeom>
        </p:spPr>
        <p:txBody>
          <a:bodyPr/>
          <a:lstStyle/>
          <a:p>
            <a:pPr marL="0" indent="0" algn="just" defTabSz="457200">
              <a:spcBef>
                <a:spcPts val="0"/>
              </a:spcBef>
              <a:buClrTx/>
              <a:buSzTx/>
              <a:buNone/>
              <a:defRPr sz="2000"/>
            </a:pPr>
            <a:r>
              <a:t>Modular design reduces the design complexity and results in easier and faster implementation by allowing parallel development of various parts of a system. </a:t>
            </a:r>
          </a:p>
          <a:p>
            <a:pPr lvl="6" marL="0" indent="1371600" algn="just" defTabSz="457200">
              <a:spcBef>
                <a:spcPts val="0"/>
              </a:spcBef>
              <a:buClrTx/>
              <a:buSzTx/>
              <a:buFontTx/>
              <a:buNone/>
              <a:defRPr sz="2000"/>
            </a:pPr>
            <a:r>
              <a:t>- Functional independence</a:t>
            </a:r>
          </a:p>
          <a:p>
            <a:pPr lvl="6" marL="0" indent="1371600" algn="just" defTabSz="457200">
              <a:spcBef>
                <a:spcPts val="0"/>
              </a:spcBef>
              <a:buClrTx/>
              <a:buSzTx/>
              <a:buFontTx/>
              <a:buNone/>
              <a:defRPr sz="2000"/>
            </a:pPr>
            <a:r>
              <a:t>- Information hiding</a:t>
            </a:r>
            <a:br/>
          </a:p>
          <a:p>
            <a:pPr marL="0" indent="0" algn="just" defTabSz="457200">
              <a:spcBef>
                <a:spcPts val="0"/>
              </a:spcBef>
              <a:buClrTx/>
              <a:buSzTx/>
              <a:buNone/>
              <a:defRPr sz="2000"/>
            </a:pPr>
            <a:r>
              <a:rPr b="1"/>
              <a:t>1. Functional Independence</a:t>
            </a:r>
            <a:br>
              <a:rPr b="1"/>
            </a:br>
            <a:r>
              <a:rPr b="1"/>
              <a:t>      - </a:t>
            </a:r>
            <a:r>
              <a:t>Functional independence is achieved by developing functions that perform only one kind of task and do not excessively interact with other modules. </a:t>
            </a:r>
          </a:p>
          <a:p>
            <a:pPr marL="0" indent="0" algn="just" defTabSz="457200">
              <a:spcBef>
                <a:spcPts val="0"/>
              </a:spcBef>
              <a:buClrTx/>
              <a:buSzTx/>
              <a:buNone/>
              <a:defRPr sz="2000"/>
            </a:pPr>
            <a:r>
              <a:t>      - Independence is important because it makes implementation more accessible and faster. </a:t>
            </a:r>
          </a:p>
          <a:p>
            <a:pPr marL="0" indent="0" algn="just" defTabSz="457200">
              <a:spcBef>
                <a:spcPts val="0"/>
              </a:spcBef>
              <a:buClrTx/>
              <a:buSzTx/>
              <a:buNone/>
              <a:defRPr sz="2000"/>
            </a:pPr>
            <a:r>
              <a:t>      - The independent modules are easier to maintain, test, and reduce error propagation and can be reused in other programs as well. </a:t>
            </a:r>
          </a:p>
          <a:p>
            <a:pPr marL="0" indent="0" algn="just" defTabSz="457200">
              <a:spcBef>
                <a:spcPts val="0"/>
              </a:spcBef>
              <a:buClrTx/>
              <a:buSzTx/>
              <a:buNone/>
              <a:defRPr sz="2000"/>
            </a:pPr>
            <a:r>
              <a:t>    - Functional independence is a good design feature which ensures software quality.</a:t>
            </a:r>
          </a:p>
        </p:txBody>
      </p:sp>
      <p:sp>
        <p:nvSpPr>
          <p:cNvPr id="5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It is measured using two criteria:…"/>
          <p:cNvSpPr txBox="1"/>
          <p:nvPr>
            <p:ph type="body" idx="1"/>
          </p:nvPr>
        </p:nvSpPr>
        <p:spPr>
          <a:xfrm>
            <a:off x="685800" y="1422400"/>
            <a:ext cx="7556600" cy="4191000"/>
          </a:xfrm>
          <a:prstGeom prst="rect">
            <a:avLst/>
          </a:prstGeom>
        </p:spPr>
        <p:txBody>
          <a:bodyPr/>
          <a:lstStyle/>
          <a:p>
            <a:pPr marL="0" indent="0" algn="just" defTabSz="457200">
              <a:spcBef>
                <a:spcPts val="0"/>
              </a:spcBef>
              <a:buClrTx/>
              <a:buSzTx/>
              <a:buNone/>
              <a:defRPr sz="2000"/>
            </a:pPr>
            <a:r>
              <a:t>It is measured using two criteria:</a:t>
            </a:r>
          </a:p>
          <a:p>
            <a:pPr marL="0" indent="0" algn="just" defTabSz="457200">
              <a:spcBef>
                <a:spcPts val="0"/>
              </a:spcBef>
              <a:buClrTx/>
              <a:buSzTx/>
              <a:buNone/>
              <a:defRPr sz="2000"/>
            </a:pPr>
          </a:p>
          <a:p>
            <a:pPr marL="340226" indent="-200526" algn="just" defTabSz="457200">
              <a:spcBef>
                <a:spcPts val="0"/>
              </a:spcBef>
              <a:buClr>
                <a:srgbClr val="333333"/>
              </a:buClr>
              <a:buSzPct val="100000"/>
              <a:buFont typeface="TimesNewRomanPSMT"/>
              <a:buChar char="◦"/>
              <a:defRPr sz="2000"/>
            </a:pPr>
            <a:r>
              <a:rPr b="1"/>
              <a:t>Cohesion:</a:t>
            </a:r>
            <a:r>
              <a:t> It measures the relative function strength of a module.</a:t>
            </a:r>
            <a:br/>
          </a:p>
          <a:p>
            <a:pPr marL="340226" indent="-200526" algn="just" defTabSz="457200">
              <a:spcBef>
                <a:spcPts val="0"/>
              </a:spcBef>
              <a:buClr>
                <a:srgbClr val="333333"/>
              </a:buClr>
              <a:buSzPct val="100000"/>
              <a:buFont typeface="TimesNewRomanPSMT"/>
              <a:buChar char="◦"/>
              <a:defRPr sz="2000"/>
            </a:pPr>
            <a:r>
              <a:rPr b="1"/>
              <a:t>Coupling:</a:t>
            </a:r>
            <a:r>
              <a:t> It measures the relative interdependence among modules.</a:t>
            </a:r>
          </a:p>
        </p:txBody>
      </p:sp>
      <p:sp>
        <p:nvSpPr>
          <p:cNvPr id="5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2. Information hiding…"/>
          <p:cNvSpPr txBox="1"/>
          <p:nvPr>
            <p:ph type="body" idx="1"/>
          </p:nvPr>
        </p:nvSpPr>
        <p:spPr>
          <a:xfrm>
            <a:off x="6920" y="1290141"/>
            <a:ext cx="8723760" cy="5392590"/>
          </a:xfrm>
          <a:prstGeom prst="rect">
            <a:avLst/>
          </a:prstGeom>
        </p:spPr>
        <p:txBody>
          <a:bodyPr/>
          <a:lstStyle/>
          <a:p>
            <a:pPr marL="0" indent="0" algn="just" defTabSz="457200">
              <a:spcBef>
                <a:spcPts val="0"/>
              </a:spcBef>
              <a:buClrTx/>
              <a:buSzTx/>
              <a:buNone/>
              <a:defRPr b="1" sz="2000"/>
            </a:pPr>
            <a:r>
              <a:t>2. Information hiding</a:t>
            </a:r>
          </a:p>
          <a:p>
            <a:pPr marL="0" indent="0" algn="just" defTabSz="457200">
              <a:spcBef>
                <a:spcPts val="0"/>
              </a:spcBef>
              <a:buClrTx/>
              <a:buSzTx/>
              <a:buNone/>
              <a:defRPr sz="2000"/>
            </a:pPr>
          </a:p>
          <a:p>
            <a:pPr marL="0" indent="0" algn="just" defTabSz="457200">
              <a:spcBef>
                <a:spcPts val="0"/>
              </a:spcBef>
              <a:buClrTx/>
              <a:buSzTx/>
              <a:buNone/>
              <a:defRPr sz="2000"/>
            </a:pPr>
            <a:r>
              <a:t>- Modules can be characterized by the design decisions that protect from the others.</a:t>
            </a:r>
            <a:br/>
          </a:p>
          <a:p>
            <a:pPr marL="0" indent="0" algn="just" defTabSz="457200">
              <a:spcBef>
                <a:spcPts val="0"/>
              </a:spcBef>
              <a:buClrTx/>
              <a:buSzTx/>
              <a:buNone/>
              <a:defRPr sz="2000"/>
            </a:pPr>
            <a:r>
              <a:t>- Modules should be specified that data include within a module is inaccessible to other modules that do not need for such information.</a:t>
            </a:r>
            <a:br/>
          </a:p>
          <a:p>
            <a:pPr marL="0" indent="0" algn="just" defTabSz="457200">
              <a:spcBef>
                <a:spcPts val="0"/>
              </a:spcBef>
              <a:buClrTx/>
              <a:buSzTx/>
              <a:buNone/>
              <a:defRPr sz="2000"/>
            </a:pPr>
            <a:r>
              <a:t>- The use of information hiding as design criteria for modular system provides the most significant benefits when modifications are required during testing and later during software maintenance. </a:t>
            </a:r>
            <a:br/>
          </a:p>
          <a:p>
            <a:pPr marL="0" indent="0" algn="just" defTabSz="457200">
              <a:spcBef>
                <a:spcPts val="0"/>
              </a:spcBef>
              <a:buClrTx/>
              <a:buSzTx/>
              <a:buNone/>
              <a:defRPr sz="2000"/>
            </a:pPr>
            <a:r>
              <a:t>- This is because as most data and procedures are hidden from other parts of the software, inadvertent errors introduced during modifications are less likely to propagate to different locations within the software.</a:t>
            </a:r>
          </a:p>
        </p:txBody>
      </p:sp>
      <p:sp>
        <p:nvSpPr>
          <p:cNvPr id="5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4. Strategy of Design"/>
          <p:cNvSpPr txBox="1"/>
          <p:nvPr>
            <p:ph type="title"/>
          </p:nvPr>
        </p:nvSpPr>
        <p:spPr>
          <a:prstGeom prst="rect">
            <a:avLst/>
          </a:prstGeom>
        </p:spPr>
        <p:txBody>
          <a:bodyPr/>
          <a:lstStyle>
            <a:lvl1pPr defTabSz="841247">
              <a:defRPr sz="3680"/>
            </a:lvl1pPr>
          </a:lstStyle>
          <a:p>
            <a:pPr/>
            <a:r>
              <a:t>4. Strategy of Design</a:t>
            </a:r>
          </a:p>
        </p:txBody>
      </p:sp>
      <p:sp>
        <p:nvSpPr>
          <p:cNvPr id="595" name="A good system design strategy is to organize the program modules in such a method that are easy to develop and latter too, change.…"/>
          <p:cNvSpPr txBox="1"/>
          <p:nvPr>
            <p:ph type="body" idx="1"/>
          </p:nvPr>
        </p:nvSpPr>
        <p:spPr>
          <a:xfrm>
            <a:off x="20191" y="1828800"/>
            <a:ext cx="8704709" cy="4191000"/>
          </a:xfrm>
          <a:prstGeom prst="rect">
            <a:avLst/>
          </a:prstGeom>
        </p:spPr>
        <p:txBody>
          <a:bodyPr/>
          <a:lstStyle/>
          <a:p>
            <a:pPr marL="0" indent="0" algn="just" defTabSz="457200">
              <a:spcBef>
                <a:spcPts val="0"/>
              </a:spcBef>
              <a:buClrTx/>
              <a:buSzTx/>
              <a:buNone/>
              <a:defRPr sz="1800"/>
            </a:pPr>
            <a:r>
              <a:t>A good system design strategy is to organize the program modules in such a method that are easy to develop and latter too, change. </a:t>
            </a:r>
          </a:p>
          <a:p>
            <a:pPr marL="0" indent="0" algn="just" defTabSz="457200">
              <a:spcBef>
                <a:spcPts val="0"/>
              </a:spcBef>
              <a:buClrTx/>
              <a:buSzTx/>
              <a:buNone/>
              <a:defRPr sz="1800"/>
            </a:pPr>
          </a:p>
          <a:p>
            <a:pPr marL="0" indent="0" algn="just" defTabSz="457200">
              <a:spcBef>
                <a:spcPts val="0"/>
              </a:spcBef>
              <a:buClrTx/>
              <a:buSzTx/>
              <a:buNone/>
              <a:defRPr sz="1800"/>
            </a:pPr>
            <a:r>
              <a:t>Structured design methods help developers to deal with the size and complexity of programs. </a:t>
            </a:r>
          </a:p>
          <a:p>
            <a:pPr marL="0" indent="0" algn="just" defTabSz="457200">
              <a:spcBef>
                <a:spcPts val="0"/>
              </a:spcBef>
              <a:buClrTx/>
              <a:buSzTx/>
              <a:buNone/>
              <a:defRPr sz="1800"/>
            </a:pPr>
          </a:p>
          <a:p>
            <a:pPr marL="0" indent="0" algn="just" defTabSz="457200">
              <a:spcBef>
                <a:spcPts val="0"/>
              </a:spcBef>
              <a:buClrTx/>
              <a:buSzTx/>
              <a:buNone/>
              <a:defRPr sz="1800"/>
            </a:pPr>
            <a:r>
              <a:t>Analysts generate instructions for the developers about how code should be composed and how pieces of code should fit together to form a program.</a:t>
            </a:r>
          </a:p>
          <a:p>
            <a:pPr marL="0" indent="0" algn="just" defTabSz="457200">
              <a:spcBef>
                <a:spcPts val="0"/>
              </a:spcBef>
              <a:buClrTx/>
              <a:buSzTx/>
              <a:buNone/>
              <a:defRPr sz="1800"/>
            </a:pPr>
          </a:p>
          <a:p>
            <a:pPr marL="0" indent="0" algn="just" defTabSz="457200">
              <a:spcBef>
                <a:spcPts val="0"/>
              </a:spcBef>
              <a:buClrTx/>
              <a:buSzTx/>
              <a:buNone/>
              <a:defRPr sz="1800"/>
            </a:pPr>
            <a:r>
              <a:t>Two possible approaches:</a:t>
            </a:r>
          </a:p>
          <a:p>
            <a:pPr marL="0" indent="0" algn="just" defTabSz="457200">
              <a:spcBef>
                <a:spcPts val="0"/>
              </a:spcBef>
              <a:buClrTx/>
              <a:buSzTx/>
              <a:buNone/>
              <a:defRPr sz="1800"/>
            </a:pPr>
          </a:p>
          <a:p>
            <a:pPr marL="305352" indent="-165652" algn="just" defTabSz="457200">
              <a:spcBef>
                <a:spcPts val="0"/>
              </a:spcBef>
              <a:buClr>
                <a:srgbClr val="333333"/>
              </a:buClr>
              <a:buSzPct val="100000"/>
              <a:buFont typeface="TimesNewRomanPSMT"/>
              <a:buAutoNum type="arabicPeriod" startAt="1"/>
              <a:defRPr sz="1800"/>
            </a:pPr>
            <a:r>
              <a:t> Top-down Approach</a:t>
            </a:r>
          </a:p>
          <a:p>
            <a:pPr marL="305352" indent="-165652" algn="just" defTabSz="457200">
              <a:spcBef>
                <a:spcPts val="0"/>
              </a:spcBef>
              <a:buClr>
                <a:srgbClr val="333333"/>
              </a:buClr>
              <a:buSzPct val="100000"/>
              <a:buFont typeface="TimesNewRomanPSMT"/>
              <a:buAutoNum type="arabicPeriod" startAt="1"/>
              <a:defRPr sz="1800"/>
            </a:pPr>
            <a:r>
              <a:t> Bottom-up Approach</a:t>
            </a:r>
          </a:p>
        </p:txBody>
      </p:sp>
      <p:sp>
        <p:nvSpPr>
          <p:cNvPr id="5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63"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4" name="Eliciting Requirements"/>
          <p:cNvSpPr txBox="1"/>
          <p:nvPr>
            <p:ph type="title" idx="4294967295"/>
          </p:nvPr>
        </p:nvSpPr>
        <p:spPr>
          <a:xfrm>
            <a:off x="1219200" y="1143000"/>
            <a:ext cx="5278438" cy="633413"/>
          </a:xfrm>
          <a:prstGeom prst="rect">
            <a:avLst/>
          </a:prstGeom>
        </p:spPr>
        <p:txBody>
          <a:bodyPr>
            <a:normAutofit fontScale="100000" lnSpcReduction="0"/>
          </a:bodyPr>
          <a:lstStyle>
            <a:lvl1pPr defTabSz="841247">
              <a:defRPr sz="3680"/>
            </a:lvl1pPr>
          </a:lstStyle>
          <a:p>
            <a:pPr/>
            <a:r>
              <a:t>Eliciting Requirements</a:t>
            </a:r>
          </a:p>
        </p:txBody>
      </p:sp>
      <p:sp>
        <p:nvSpPr>
          <p:cNvPr id="265" name="Meetings are conducted and attended by both software engineers and customers…"/>
          <p:cNvSpPr txBox="1"/>
          <p:nvPr>
            <p:ph type="body" idx="4294967295"/>
          </p:nvPr>
        </p:nvSpPr>
        <p:spPr>
          <a:xfrm>
            <a:off x="1828800" y="1981200"/>
            <a:ext cx="7162800" cy="4114800"/>
          </a:xfrm>
          <a:prstGeom prst="rect">
            <a:avLst/>
          </a:prstGeom>
        </p:spPr>
        <p:txBody>
          <a:bodyPr>
            <a:normAutofit fontScale="100000" lnSpcReduction="0"/>
          </a:bodyPr>
          <a:lstStyle/>
          <a:p>
            <a:pPr>
              <a:lnSpc>
                <a:spcPct val="90000"/>
              </a:lnSpc>
              <a:spcBef>
                <a:spcPts val="300"/>
              </a:spcBef>
              <a:buChar char="■"/>
              <a:defRPr sz="1800"/>
            </a:pPr>
            <a:r>
              <a:t>Meetings are conducted and attended by both software engineers and customers</a:t>
            </a:r>
          </a:p>
          <a:p>
            <a:pPr>
              <a:lnSpc>
                <a:spcPct val="90000"/>
              </a:lnSpc>
              <a:spcBef>
                <a:spcPts val="400"/>
              </a:spcBef>
              <a:buChar char="■"/>
              <a:defRPr sz="1800"/>
            </a:pPr>
            <a:r>
              <a:t>Rules for preparation and participation are established</a:t>
            </a:r>
          </a:p>
          <a:p>
            <a:pPr>
              <a:lnSpc>
                <a:spcPct val="90000"/>
              </a:lnSpc>
              <a:spcBef>
                <a:spcPts val="400"/>
              </a:spcBef>
              <a:buChar char="■"/>
              <a:defRPr sz="1800"/>
            </a:pPr>
            <a:r>
              <a:t>an agenda is suggested </a:t>
            </a:r>
          </a:p>
          <a:p>
            <a:pPr>
              <a:lnSpc>
                <a:spcPct val="90000"/>
              </a:lnSpc>
              <a:spcBef>
                <a:spcPts val="400"/>
              </a:spcBef>
              <a:buChar char="■"/>
              <a:defRPr sz="1800"/>
            </a:pPr>
            <a:r>
              <a:t>a "facilitator" (can be a customer, a developer, or an outsider) controls the meeting</a:t>
            </a:r>
          </a:p>
          <a:p>
            <a:pPr>
              <a:lnSpc>
                <a:spcPct val="90000"/>
              </a:lnSpc>
              <a:spcBef>
                <a:spcPts val="400"/>
              </a:spcBef>
              <a:buChar char="■"/>
              <a:defRPr sz="1800"/>
            </a:pPr>
            <a:r>
              <a:t>the goal is </a:t>
            </a:r>
          </a:p>
          <a:p>
            <a:pPr lvl="1" marL="742950" indent="-285750">
              <a:lnSpc>
                <a:spcPct val="90000"/>
              </a:lnSpc>
              <a:spcBef>
                <a:spcPts val="0"/>
              </a:spcBef>
              <a:defRPr sz="1600">
                <a:solidFill>
                  <a:srgbClr val="9A0000"/>
                </a:solidFill>
              </a:defRPr>
            </a:pPr>
            <a:r>
              <a:t>to identify the objective</a:t>
            </a:r>
          </a:p>
          <a:p>
            <a:pPr lvl="1" marL="742950" indent="-285750">
              <a:lnSpc>
                <a:spcPct val="90000"/>
              </a:lnSpc>
              <a:spcBef>
                <a:spcPts val="0"/>
              </a:spcBef>
              <a:defRPr sz="1600">
                <a:solidFill>
                  <a:srgbClr val="9A0000"/>
                </a:solidFill>
              </a:defRPr>
            </a:pPr>
            <a:r>
              <a:t>propose elements of the solution</a:t>
            </a:r>
          </a:p>
          <a:p>
            <a:pPr lvl="1" marL="742950" indent="-285750">
              <a:lnSpc>
                <a:spcPct val="90000"/>
              </a:lnSpc>
              <a:spcBef>
                <a:spcPts val="0"/>
              </a:spcBef>
              <a:defRPr sz="1600">
                <a:solidFill>
                  <a:srgbClr val="9A0000"/>
                </a:solidFill>
              </a:defRPr>
            </a:pPr>
            <a:r>
              <a:t>specify a preliminary set of solution requirements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Top down approach"/>
          <p:cNvSpPr txBox="1"/>
          <p:nvPr>
            <p:ph type="title"/>
          </p:nvPr>
        </p:nvSpPr>
        <p:spPr>
          <a:prstGeom prst="rect">
            <a:avLst/>
          </a:prstGeom>
        </p:spPr>
        <p:txBody>
          <a:bodyPr/>
          <a:lstStyle>
            <a:lvl1pPr defTabSz="841247">
              <a:defRPr sz="3680"/>
            </a:lvl1pPr>
          </a:lstStyle>
          <a:p>
            <a:pPr/>
            <a:r>
              <a:t>Top down approach</a:t>
            </a:r>
          </a:p>
        </p:txBody>
      </p:sp>
      <p:sp>
        <p:nvSpPr>
          <p:cNvPr id="599" name="This approach starts with the identification of the main components and then decomposing them into their more detailed sub-components."/>
          <p:cNvSpPr txBox="1"/>
          <p:nvPr>
            <p:ph type="body" idx="1"/>
          </p:nvPr>
        </p:nvSpPr>
        <p:spPr>
          <a:xfrm>
            <a:off x="845591" y="1905000"/>
            <a:ext cx="7942809" cy="4554340"/>
          </a:xfrm>
          <a:prstGeom prst="rect">
            <a:avLst/>
          </a:prstGeom>
        </p:spPr>
        <p:txBody>
          <a:bodyPr/>
          <a:lstStyle/>
          <a:p>
            <a:pPr marL="0" indent="0" algn="just" defTabSz="457200">
              <a:spcBef>
                <a:spcPts val="0"/>
              </a:spcBef>
              <a:buClrTx/>
              <a:buSzTx/>
              <a:buNone/>
              <a:defRPr sz="1900"/>
            </a:pPr>
            <a:r>
              <a:t>This approach starts with the identification of the main components and then decomposing them into their more detailed sub-components.</a:t>
            </a:r>
          </a:p>
          <a:p>
            <a:pPr marL="0" indent="0" algn="just" defTabSz="457200">
              <a:spcBef>
                <a:spcPts val="0"/>
              </a:spcBef>
              <a:buClrTx/>
              <a:buSzTx/>
              <a:buNone/>
              <a:defRPr sz="1900"/>
            </a:pPr>
          </a:p>
          <a:p>
            <a:pPr marL="0" indent="0" algn="just" defTabSz="457200">
              <a:spcBef>
                <a:spcPts val="0"/>
              </a:spcBef>
              <a:buClrTx/>
              <a:buSzTx/>
              <a:buNone/>
              <a:defRPr sz="1900"/>
            </a:pPr>
          </a:p>
          <a:p>
            <a:pPr marL="0" indent="0" algn="just" defTabSz="457200">
              <a:spcBef>
                <a:spcPts val="0"/>
              </a:spcBef>
              <a:buClrTx/>
              <a:buSzTx/>
              <a:buNone/>
              <a:defRPr sz="1900"/>
            </a:pPr>
          </a:p>
        </p:txBody>
      </p:sp>
      <p:pic>
        <p:nvPicPr>
          <p:cNvPr id="600" name="Image" descr="Image"/>
          <p:cNvPicPr>
            <a:picLocks noChangeAspect="1"/>
          </p:cNvPicPr>
          <p:nvPr/>
        </p:nvPicPr>
        <p:blipFill>
          <a:blip r:embed="rId2">
            <a:extLst/>
          </a:blip>
          <a:stretch>
            <a:fillRect/>
          </a:stretch>
        </p:blipFill>
        <p:spPr>
          <a:xfrm>
            <a:off x="845591" y="1905000"/>
            <a:ext cx="5005637" cy="2747234"/>
          </a:xfrm>
          <a:prstGeom prst="rect">
            <a:avLst/>
          </a:prstGeom>
          <a:ln w="12700">
            <a:miter lim="400000"/>
          </a:ln>
        </p:spPr>
      </p:pic>
      <p:sp>
        <p:nvSpPr>
          <p:cNvPr id="6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Bottom up approach"/>
          <p:cNvSpPr txBox="1"/>
          <p:nvPr>
            <p:ph type="title"/>
          </p:nvPr>
        </p:nvSpPr>
        <p:spPr>
          <a:prstGeom prst="rect">
            <a:avLst/>
          </a:prstGeom>
        </p:spPr>
        <p:txBody>
          <a:bodyPr/>
          <a:lstStyle>
            <a:lvl1pPr defTabSz="841247">
              <a:defRPr sz="3680"/>
            </a:lvl1pPr>
          </a:lstStyle>
          <a:p>
            <a:pPr/>
            <a:r>
              <a:t>Bottom up approach</a:t>
            </a:r>
          </a:p>
        </p:txBody>
      </p:sp>
      <p:sp>
        <p:nvSpPr>
          <p:cNvPr id="604" name="A bottom-up approach begins with the lower details and moves towards up the hierarchy, as shown in fig. This approach is suitable in case of an existing system."/>
          <p:cNvSpPr txBox="1"/>
          <p:nvPr>
            <p:ph type="body" idx="1"/>
          </p:nvPr>
        </p:nvSpPr>
        <p:spPr>
          <a:xfrm>
            <a:off x="381000" y="1905000"/>
            <a:ext cx="8382000" cy="4191000"/>
          </a:xfrm>
          <a:prstGeom prst="rect">
            <a:avLst/>
          </a:prstGeom>
        </p:spPr>
        <p:txBody>
          <a:bodyPr/>
          <a:lstStyle/>
          <a:p>
            <a:pPr marL="0" indent="0" algn="just" defTabSz="457200">
              <a:spcBef>
                <a:spcPts val="0"/>
              </a:spcBef>
              <a:buClrTx/>
              <a:buSzTx/>
              <a:buNone/>
              <a:defRPr sz="1800"/>
            </a:pPr>
            <a:r>
              <a:t>A bottom-up approach begins with the lower details and moves towards up the hierarchy, as shown in fig. This approach is suitable in case of an existing system.</a:t>
            </a:r>
          </a:p>
          <a:p>
            <a:pPr marL="0" indent="0" algn="just" defTabSz="457200">
              <a:spcBef>
                <a:spcPts val="0"/>
              </a:spcBef>
              <a:buClrTx/>
              <a:buSzTx/>
              <a:buNone/>
              <a:defRPr sz="1800"/>
            </a:pPr>
          </a:p>
          <a:p>
            <a:pPr marL="0" indent="0" algn="just" defTabSz="457200">
              <a:spcBef>
                <a:spcPts val="0"/>
              </a:spcBef>
              <a:buClrTx/>
              <a:buSzTx/>
              <a:buNone/>
              <a:defRPr sz="1800"/>
            </a:pPr>
          </a:p>
        </p:txBody>
      </p:sp>
      <p:pic>
        <p:nvPicPr>
          <p:cNvPr id="605" name="Image" descr="Image"/>
          <p:cNvPicPr>
            <a:picLocks noChangeAspect="1"/>
          </p:cNvPicPr>
          <p:nvPr/>
        </p:nvPicPr>
        <p:blipFill>
          <a:blip r:embed="rId2">
            <a:extLst/>
          </a:blip>
          <a:stretch>
            <a:fillRect/>
          </a:stretch>
        </p:blipFill>
        <p:spPr>
          <a:xfrm>
            <a:off x="381000" y="1905000"/>
            <a:ext cx="5027365" cy="2577883"/>
          </a:xfrm>
          <a:prstGeom prst="rect">
            <a:avLst/>
          </a:prstGeom>
          <a:ln w="12700">
            <a:miter lim="400000"/>
          </a:ln>
        </p:spPr>
      </p:pic>
      <p:sp>
        <p:nvSpPr>
          <p:cNvPr id="6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Coupling and Cohesion"/>
          <p:cNvSpPr txBox="1"/>
          <p:nvPr>
            <p:ph type="title"/>
          </p:nvPr>
        </p:nvSpPr>
        <p:spPr>
          <a:xfrm>
            <a:off x="1358900" y="969327"/>
            <a:ext cx="6705600" cy="633413"/>
          </a:xfrm>
          <a:prstGeom prst="rect">
            <a:avLst/>
          </a:prstGeom>
        </p:spPr>
        <p:txBody>
          <a:bodyPr/>
          <a:lstStyle>
            <a:lvl1pPr defTabSz="182880">
              <a:defRPr sz="3480">
                <a:solidFill>
                  <a:srgbClr val="000000"/>
                </a:solidFill>
              </a:defRPr>
            </a:lvl1pPr>
          </a:lstStyle>
          <a:p>
            <a:pPr/>
            <a:r>
              <a:t>Coupling and Cohesion</a:t>
            </a:r>
          </a:p>
        </p:txBody>
      </p:sp>
      <p:sp>
        <p:nvSpPr>
          <p:cNvPr id="609" name="Module Coupling…"/>
          <p:cNvSpPr txBox="1"/>
          <p:nvPr>
            <p:ph type="body" idx="1"/>
          </p:nvPr>
        </p:nvSpPr>
        <p:spPr>
          <a:xfrm>
            <a:off x="381000" y="1905000"/>
            <a:ext cx="8382000" cy="4191000"/>
          </a:xfrm>
          <a:prstGeom prst="rect">
            <a:avLst/>
          </a:prstGeom>
        </p:spPr>
        <p:txBody>
          <a:bodyPr/>
          <a:lstStyle/>
          <a:p>
            <a:pPr marL="0" indent="0" defTabSz="457200">
              <a:spcBef>
                <a:spcPts val="0"/>
              </a:spcBef>
              <a:buClrTx/>
              <a:buSzTx/>
              <a:buNone/>
            </a:pPr>
            <a:r>
              <a:t>Module Coupling</a:t>
            </a:r>
          </a:p>
          <a:p>
            <a:pPr marL="0" indent="0" defTabSz="457200">
              <a:spcBef>
                <a:spcPts val="0"/>
              </a:spcBef>
              <a:buClrTx/>
              <a:buSzTx/>
              <a:buNone/>
            </a:pPr>
          </a:p>
          <a:p>
            <a:pPr marL="0" indent="0" algn="just" defTabSz="457200">
              <a:spcBef>
                <a:spcPts val="0"/>
              </a:spcBef>
              <a:buClrTx/>
              <a:buSzTx/>
              <a:buNone/>
              <a:defRPr sz="1900"/>
            </a:pPr>
            <a:r>
              <a:t>- Coupling is the degree of interdependence between software modules. </a:t>
            </a:r>
          </a:p>
          <a:p>
            <a:pPr marL="0" indent="0" algn="just" defTabSz="457200">
              <a:spcBef>
                <a:spcPts val="0"/>
              </a:spcBef>
              <a:buClrTx/>
              <a:buSzTx/>
              <a:buNone/>
              <a:defRPr sz="1900"/>
            </a:pPr>
          </a:p>
          <a:p>
            <a:pPr marL="0" indent="0" algn="just" defTabSz="457200">
              <a:spcBef>
                <a:spcPts val="0"/>
              </a:spcBef>
              <a:buClrTx/>
              <a:buSzTx/>
              <a:buNone/>
              <a:defRPr sz="1900"/>
            </a:pPr>
            <a:r>
              <a:t>- Two modules that are tightly coupled are strongly dependent on each other.</a:t>
            </a:r>
          </a:p>
          <a:p>
            <a:pPr marL="0" indent="0" algn="just" defTabSz="457200">
              <a:spcBef>
                <a:spcPts val="0"/>
              </a:spcBef>
              <a:buClrTx/>
              <a:buSzTx/>
              <a:buNone/>
              <a:defRPr sz="1900"/>
            </a:pPr>
          </a:p>
          <a:p>
            <a:pPr marL="0" indent="0" algn="just" defTabSz="457200">
              <a:spcBef>
                <a:spcPts val="0"/>
              </a:spcBef>
              <a:buClrTx/>
              <a:buSzTx/>
              <a:buNone/>
              <a:defRPr sz="1900"/>
            </a:pPr>
            <a:r>
              <a:t>- However, two modules that are loosely coupled are not dependent on each other. </a:t>
            </a:r>
          </a:p>
          <a:p>
            <a:pPr marL="0" indent="0" algn="just" defTabSz="457200">
              <a:spcBef>
                <a:spcPts val="0"/>
              </a:spcBef>
              <a:buClrTx/>
              <a:buSzTx/>
              <a:buNone/>
              <a:defRPr sz="1900"/>
            </a:pPr>
          </a:p>
          <a:p>
            <a:pPr marL="0" indent="0" algn="just" defTabSz="457200">
              <a:spcBef>
                <a:spcPts val="0"/>
              </a:spcBef>
              <a:buClrTx/>
              <a:buSzTx/>
              <a:buNone/>
              <a:defRPr sz="1900"/>
            </a:pPr>
            <a:r>
              <a:t>- Uncoupled modules have no interdependence at all within them.</a:t>
            </a:r>
          </a:p>
        </p:txBody>
      </p:sp>
      <p:sp>
        <p:nvSpPr>
          <p:cNvPr id="6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The various types of coupling techniques are shown in fig:"/>
          <p:cNvSpPr txBox="1"/>
          <p:nvPr>
            <p:ph type="body" idx="1"/>
          </p:nvPr>
        </p:nvSpPr>
        <p:spPr>
          <a:xfrm>
            <a:off x="1057721" y="1790700"/>
            <a:ext cx="7692579" cy="4191000"/>
          </a:xfrm>
          <a:prstGeom prst="rect">
            <a:avLst/>
          </a:prstGeom>
        </p:spPr>
        <p:txBody>
          <a:bodyPr/>
          <a:lstStyle/>
          <a:p>
            <a:pPr marL="0" indent="0" algn="just" defTabSz="457200">
              <a:spcBef>
                <a:spcPts val="0"/>
              </a:spcBef>
              <a:buClrTx/>
              <a:buSzTx/>
              <a:buNone/>
              <a:defRPr sz="1900"/>
            </a:pPr>
            <a:r>
              <a:t>The various types of coupling techniques are shown in fig:</a:t>
            </a:r>
          </a:p>
          <a:p>
            <a:pPr marL="0" indent="0" algn="just" defTabSz="457200">
              <a:spcBef>
                <a:spcPts val="1600"/>
              </a:spcBef>
              <a:buClrTx/>
              <a:buSzTx/>
              <a:buNone/>
              <a:defRPr b="1" sz="1600">
                <a:solidFill>
                  <a:srgbClr val="333333"/>
                </a:solidFill>
              </a:defRPr>
            </a:pPr>
            <a:endParaRPr b="0"/>
          </a:p>
          <a:p>
            <a:pPr marL="228600" indent="-228600" algn="just" defTabSz="457200">
              <a:spcBef>
                <a:spcPts val="1600"/>
              </a:spcBef>
              <a:defRPr b="1" sz="1600">
                <a:solidFill>
                  <a:srgbClr val="333333"/>
                </a:solidFill>
              </a:defRPr>
            </a:pPr>
          </a:p>
        </p:txBody>
      </p:sp>
      <p:pic>
        <p:nvPicPr>
          <p:cNvPr id="613" name="Image" descr="Image"/>
          <p:cNvPicPr>
            <a:picLocks noChangeAspect="1"/>
          </p:cNvPicPr>
          <p:nvPr/>
        </p:nvPicPr>
        <p:blipFill>
          <a:blip r:embed="rId2">
            <a:extLst/>
          </a:blip>
          <a:stretch>
            <a:fillRect/>
          </a:stretch>
        </p:blipFill>
        <p:spPr>
          <a:xfrm>
            <a:off x="1057721" y="1790700"/>
            <a:ext cx="5593073" cy="2841935"/>
          </a:xfrm>
          <a:prstGeom prst="rect">
            <a:avLst/>
          </a:prstGeom>
          <a:ln w="12700">
            <a:miter lim="400000"/>
          </a:ln>
        </p:spPr>
      </p:pic>
      <p:sp>
        <p:nvSpPr>
          <p:cNvPr id="6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Double-click to edit"/>
          <p:cNvSpPr txBox="1"/>
          <p:nvPr>
            <p:ph type="title"/>
          </p:nvPr>
        </p:nvSpPr>
        <p:spPr>
          <a:prstGeom prst="rect">
            <a:avLst/>
          </a:prstGeom>
        </p:spPr>
        <p:txBody>
          <a:bodyPr/>
          <a:lstStyle/>
          <a:p>
            <a:pPr defTabSz="841247">
              <a:defRPr sz="3680"/>
            </a:pPr>
          </a:p>
        </p:txBody>
      </p:sp>
      <p:sp>
        <p:nvSpPr>
          <p:cNvPr id="617" name="-  A good design is the one that has low coupling.…"/>
          <p:cNvSpPr txBox="1"/>
          <p:nvPr>
            <p:ph type="body" idx="1"/>
          </p:nvPr>
        </p:nvSpPr>
        <p:spPr>
          <a:xfrm>
            <a:off x="381000" y="2108200"/>
            <a:ext cx="8382000" cy="4191000"/>
          </a:xfrm>
          <a:prstGeom prst="rect">
            <a:avLst/>
          </a:prstGeom>
        </p:spPr>
        <p:txBody>
          <a:bodyPr/>
          <a:lstStyle/>
          <a:p>
            <a:pPr marL="0" indent="0" algn="just" defTabSz="457200">
              <a:spcBef>
                <a:spcPts val="0"/>
              </a:spcBef>
              <a:buClrTx/>
              <a:buSzTx/>
              <a:buNone/>
              <a:defRPr sz="2200"/>
            </a:pPr>
            <a:r>
              <a:t>-  A good design is the one that has low coupling. </a:t>
            </a:r>
          </a:p>
          <a:p>
            <a:pPr marL="0" indent="0" algn="just" defTabSz="457200">
              <a:spcBef>
                <a:spcPts val="0"/>
              </a:spcBef>
              <a:buClrTx/>
              <a:buSzTx/>
              <a:buNone/>
              <a:defRPr sz="2200"/>
            </a:pPr>
          </a:p>
          <a:p>
            <a:pPr marL="0" indent="0" algn="just" defTabSz="457200">
              <a:spcBef>
                <a:spcPts val="0"/>
              </a:spcBef>
              <a:buClrTx/>
              <a:buSzTx/>
              <a:buNone/>
              <a:defRPr sz="2200"/>
            </a:pPr>
            <a:r>
              <a:t>- Coupling is measured by the number of relations between the modules. That is, the coupling increases as the number of calls between modules increase or the amount of shared data is large.</a:t>
            </a:r>
          </a:p>
          <a:p>
            <a:pPr marL="0" indent="0" algn="just" defTabSz="457200">
              <a:spcBef>
                <a:spcPts val="0"/>
              </a:spcBef>
              <a:buClrTx/>
              <a:buSzTx/>
              <a:buNone/>
              <a:defRPr sz="2200"/>
            </a:pPr>
            <a:r>
              <a:t> </a:t>
            </a:r>
          </a:p>
          <a:p>
            <a:pPr marL="0" indent="0" algn="just" defTabSz="457200">
              <a:spcBef>
                <a:spcPts val="0"/>
              </a:spcBef>
              <a:buClrTx/>
              <a:buSzTx/>
              <a:buNone/>
              <a:defRPr sz="2200"/>
            </a:pPr>
            <a:r>
              <a:t>- A design with high coupling will have more errors.</a:t>
            </a:r>
          </a:p>
        </p:txBody>
      </p:sp>
      <p:sp>
        <p:nvSpPr>
          <p:cNvPr id="6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ypes of Module Coupling"/>
          <p:cNvSpPr txBox="1"/>
          <p:nvPr>
            <p:ph type="title"/>
          </p:nvPr>
        </p:nvSpPr>
        <p:spPr>
          <a:prstGeom prst="rect">
            <a:avLst/>
          </a:prstGeom>
        </p:spPr>
        <p:txBody>
          <a:bodyPr/>
          <a:lstStyle>
            <a:lvl1pPr defTabSz="182880">
              <a:defRPr sz="2640">
                <a:solidFill>
                  <a:srgbClr val="000000"/>
                </a:solidFill>
              </a:defRPr>
            </a:lvl1pPr>
          </a:lstStyle>
          <a:p>
            <a:pPr/>
            <a:r>
              <a:t>Types of Module Coupling</a:t>
            </a:r>
          </a:p>
        </p:txBody>
      </p:sp>
      <p:sp>
        <p:nvSpPr>
          <p:cNvPr id="621" name="Double-click to edit"/>
          <p:cNvSpPr txBox="1"/>
          <p:nvPr>
            <p:ph type="body" idx="1"/>
          </p:nvPr>
        </p:nvSpPr>
        <p:spPr>
          <a:xfrm>
            <a:off x="445194" y="1805334"/>
            <a:ext cx="8959950" cy="4688732"/>
          </a:xfrm>
          <a:prstGeom prst="rect">
            <a:avLst/>
          </a:prstGeom>
        </p:spPr>
        <p:txBody>
          <a:bodyPr/>
          <a:lstStyle/>
          <a:p>
            <a:pPr marL="137160" indent="-137160" defTabSz="365760">
              <a:spcBef>
                <a:spcPts val="200"/>
              </a:spcBef>
              <a:defRPr sz="960"/>
            </a:pPr>
          </a:p>
        </p:txBody>
      </p:sp>
      <p:pic>
        <p:nvPicPr>
          <p:cNvPr id="622" name="Image" descr="Image"/>
          <p:cNvPicPr>
            <a:picLocks noChangeAspect="1"/>
          </p:cNvPicPr>
          <p:nvPr/>
        </p:nvPicPr>
        <p:blipFill>
          <a:blip r:embed="rId2">
            <a:extLst/>
          </a:blip>
          <a:stretch>
            <a:fillRect/>
          </a:stretch>
        </p:blipFill>
        <p:spPr>
          <a:xfrm>
            <a:off x="445194" y="1805334"/>
            <a:ext cx="7774773" cy="4594734"/>
          </a:xfrm>
          <a:prstGeom prst="rect">
            <a:avLst/>
          </a:prstGeom>
          <a:ln w="12700">
            <a:miter lim="400000"/>
          </a:ln>
        </p:spPr>
      </p:pic>
      <p:sp>
        <p:nvSpPr>
          <p:cNvPr id="6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1. No Direct Coupling…"/>
          <p:cNvSpPr txBox="1"/>
          <p:nvPr>
            <p:ph type="body" idx="1"/>
          </p:nvPr>
        </p:nvSpPr>
        <p:spPr>
          <a:xfrm>
            <a:off x="698797" y="977800"/>
            <a:ext cx="7492406" cy="5501185"/>
          </a:xfrm>
          <a:prstGeom prst="rect">
            <a:avLst/>
          </a:prstGeom>
        </p:spPr>
        <p:txBody>
          <a:bodyPr/>
          <a:lstStyle/>
          <a:p>
            <a:pPr marL="0" indent="0" algn="just" defTabSz="457200">
              <a:spcBef>
                <a:spcPts val="0"/>
              </a:spcBef>
              <a:buClrTx/>
              <a:buSzTx/>
              <a:buNone/>
              <a:defRPr sz="1900"/>
            </a:pPr>
            <a:r>
              <a:rPr b="1"/>
              <a:t>1. No Direct Coupling</a:t>
            </a:r>
          </a:p>
          <a:p>
            <a:pPr marL="0" indent="0" algn="just" defTabSz="457200">
              <a:spcBef>
                <a:spcPts val="0"/>
              </a:spcBef>
              <a:buClrTx/>
              <a:buSzTx/>
              <a:buNone/>
              <a:defRPr sz="1900"/>
            </a:pPr>
          </a:p>
          <a:p>
            <a:pPr marL="0" indent="0" algn="just" defTabSz="457200">
              <a:spcBef>
                <a:spcPts val="0"/>
              </a:spcBef>
              <a:buClrTx/>
              <a:buSzTx/>
              <a:buNone/>
              <a:defRPr sz="1900"/>
            </a:pPr>
            <a:r>
              <a:t>There is no direct coupling between M1 and M2</a:t>
            </a:r>
          </a:p>
          <a:p>
            <a:pPr marL="0" indent="0" algn="just" defTabSz="457200">
              <a:spcBef>
                <a:spcPts val="0"/>
              </a:spcBef>
              <a:buClrTx/>
              <a:buSzTx/>
              <a:buNone/>
              <a:defRPr sz="1900"/>
            </a:pPr>
          </a:p>
          <a:p>
            <a:pPr marL="0" indent="0" algn="just" defTabSz="457200">
              <a:spcBef>
                <a:spcPts val="0"/>
              </a:spcBef>
              <a:buClrTx/>
              <a:buSzTx/>
              <a:buNone/>
              <a:defRPr sz="1900"/>
            </a:pPr>
          </a:p>
          <a:p>
            <a:pPr marL="0" indent="0" algn="just" defTabSz="457200">
              <a:spcBef>
                <a:spcPts val="0"/>
              </a:spcBef>
              <a:buClrTx/>
              <a:buSzTx/>
              <a:buNone/>
              <a:defRPr sz="1900"/>
            </a:pPr>
          </a:p>
          <a:p>
            <a:pPr marL="0" indent="0" algn="just" defTabSz="457200">
              <a:spcBef>
                <a:spcPts val="0"/>
              </a:spcBef>
              <a:buClrTx/>
              <a:buSzTx/>
              <a:buNone/>
              <a:defRPr sz="1900"/>
            </a:pPr>
          </a:p>
          <a:p>
            <a:pPr marL="0" indent="0" algn="just" defTabSz="457200">
              <a:spcBef>
                <a:spcPts val="0"/>
              </a:spcBef>
              <a:buClrTx/>
              <a:buSzTx/>
              <a:buNone/>
              <a:defRPr sz="1900"/>
            </a:pPr>
            <a:r>
              <a:t>Modules are subordinates to different modules. Therefore, no direct coupling.</a:t>
            </a:r>
          </a:p>
        </p:txBody>
      </p:sp>
      <p:pic>
        <p:nvPicPr>
          <p:cNvPr id="626" name="Image" descr="Image"/>
          <p:cNvPicPr>
            <a:picLocks noChangeAspect="1"/>
          </p:cNvPicPr>
          <p:nvPr/>
        </p:nvPicPr>
        <p:blipFill>
          <a:blip r:embed="rId2">
            <a:extLst/>
          </a:blip>
          <a:stretch>
            <a:fillRect/>
          </a:stretch>
        </p:blipFill>
        <p:spPr>
          <a:xfrm>
            <a:off x="698797" y="977800"/>
            <a:ext cx="5257801" cy="2628901"/>
          </a:xfrm>
          <a:prstGeom prst="rect">
            <a:avLst/>
          </a:prstGeom>
          <a:ln w="12700">
            <a:miter lim="400000"/>
          </a:ln>
        </p:spPr>
      </p:pic>
      <p:sp>
        <p:nvSpPr>
          <p:cNvPr id="6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2. Data Coupling…"/>
          <p:cNvSpPr txBox="1"/>
          <p:nvPr>
            <p:ph type="body" idx="1"/>
          </p:nvPr>
        </p:nvSpPr>
        <p:spPr>
          <a:xfrm>
            <a:off x="747117" y="736600"/>
            <a:ext cx="7649766" cy="5384800"/>
          </a:xfrm>
          <a:prstGeom prst="rect">
            <a:avLst/>
          </a:prstGeom>
        </p:spPr>
        <p:txBody>
          <a:bodyPr/>
          <a:lstStyle/>
          <a:p>
            <a:pPr marL="0" indent="0" defTabSz="457200">
              <a:spcBef>
                <a:spcPts val="0"/>
              </a:spcBef>
              <a:buClrTx/>
              <a:buSzTx/>
              <a:buNone/>
              <a:defRPr sz="1900"/>
            </a:pPr>
            <a:r>
              <a:t>2. Data Coupling</a:t>
            </a:r>
          </a:p>
          <a:p>
            <a:pPr marL="0" indent="0" defTabSz="457200">
              <a:spcBef>
                <a:spcPts val="0"/>
              </a:spcBef>
              <a:buClrTx/>
              <a:buSzTx/>
              <a:buNone/>
              <a:defRPr sz="1900"/>
            </a:pPr>
          </a:p>
          <a:p>
            <a:pPr marL="0" indent="0" defTabSz="457200">
              <a:spcBef>
                <a:spcPts val="0"/>
              </a:spcBef>
              <a:buClrTx/>
              <a:buSzTx/>
              <a:buNone/>
              <a:defRPr sz="1900"/>
            </a:pPr>
            <a:r>
              <a:t>When data of one module is passed to another module, this is called data coupling.</a:t>
            </a:r>
          </a:p>
          <a:p>
            <a:pPr marL="0" indent="0" defTabSz="457200">
              <a:spcBef>
                <a:spcPts val="0"/>
              </a:spcBef>
              <a:buClrTx/>
              <a:buSzTx/>
              <a:buNone/>
              <a:defRPr sz="1900"/>
            </a:pPr>
          </a:p>
          <a:p>
            <a:pPr marL="0" indent="0" defTabSz="457200">
              <a:spcBef>
                <a:spcPts val="0"/>
              </a:spcBef>
              <a:buClrTx/>
              <a:buSzTx/>
              <a:buNone/>
              <a:defRPr sz="1900"/>
            </a:pPr>
          </a:p>
        </p:txBody>
      </p:sp>
      <p:pic>
        <p:nvPicPr>
          <p:cNvPr id="630" name="Image" descr="Image"/>
          <p:cNvPicPr>
            <a:picLocks noChangeAspect="1"/>
          </p:cNvPicPr>
          <p:nvPr/>
        </p:nvPicPr>
        <p:blipFill>
          <a:blip r:embed="rId2">
            <a:extLst/>
          </a:blip>
          <a:stretch>
            <a:fillRect/>
          </a:stretch>
        </p:blipFill>
        <p:spPr>
          <a:xfrm>
            <a:off x="747117" y="736600"/>
            <a:ext cx="5245101" cy="2641600"/>
          </a:xfrm>
          <a:prstGeom prst="rect">
            <a:avLst/>
          </a:prstGeom>
          <a:ln w="12700">
            <a:miter lim="400000"/>
          </a:ln>
        </p:spPr>
      </p:pic>
      <p:sp>
        <p:nvSpPr>
          <p:cNvPr id="6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3. Stamp Coupling: Two modules are stamp coupled if they communicate using composite data items such as structure, objects, etc. When the module passes non-global data structure or entire structure to another module, they are said to be stamp coupled. Fo"/>
          <p:cNvSpPr txBox="1"/>
          <p:nvPr>
            <p:ph type="body" idx="1"/>
          </p:nvPr>
        </p:nvSpPr>
        <p:spPr>
          <a:xfrm>
            <a:off x="-2431" y="879822"/>
            <a:ext cx="8790831" cy="4615756"/>
          </a:xfrm>
          <a:prstGeom prst="rect">
            <a:avLst/>
          </a:prstGeom>
        </p:spPr>
        <p:txBody>
          <a:bodyPr/>
          <a:lstStyle/>
          <a:p>
            <a:pPr marL="0" indent="0" algn="just" defTabSz="457200">
              <a:spcBef>
                <a:spcPts val="0"/>
              </a:spcBef>
              <a:buClrTx/>
              <a:buSzTx/>
              <a:buNone/>
              <a:defRPr sz="2000"/>
            </a:pPr>
            <a:r>
              <a:rPr b="1"/>
              <a:t>3. Stamp Coupling:</a:t>
            </a:r>
            <a:r>
              <a:t> Two modules are stamp coupled if they communicate using composite data items such as structure, objects, etc. When the module passes non-global data structure or entire structure to another module, they are said to be stamp coupled. For example, passing structure variable in C or object in C++ language to a module.</a:t>
            </a:r>
          </a:p>
          <a:p>
            <a:pPr marL="0" indent="0" algn="just" defTabSz="457200">
              <a:spcBef>
                <a:spcPts val="0"/>
              </a:spcBef>
              <a:buClrTx/>
              <a:buSzTx/>
              <a:buNone/>
              <a:defRPr sz="2000"/>
            </a:pPr>
          </a:p>
          <a:p>
            <a:pPr marL="0" indent="0" algn="just" defTabSz="457200">
              <a:spcBef>
                <a:spcPts val="0"/>
              </a:spcBef>
              <a:buClrTx/>
              <a:buSzTx/>
              <a:buNone/>
              <a:defRPr sz="2000"/>
            </a:pPr>
            <a:r>
              <a:rPr b="1"/>
              <a:t>4. Control Coupling:</a:t>
            </a:r>
            <a:r>
              <a:t> Control Coupling exists among two modules if data from one module is used to direct the structure of instruction execution in another.</a:t>
            </a:r>
          </a:p>
          <a:p>
            <a:pPr marL="0" indent="0" algn="just" defTabSz="457200">
              <a:spcBef>
                <a:spcPts val="0"/>
              </a:spcBef>
              <a:buClrTx/>
              <a:buSzTx/>
              <a:buNone/>
              <a:defRPr sz="2000"/>
            </a:pPr>
          </a:p>
          <a:p>
            <a:pPr marL="0" indent="0" algn="just" defTabSz="457200">
              <a:spcBef>
                <a:spcPts val="0"/>
              </a:spcBef>
              <a:buClrTx/>
              <a:buSzTx/>
              <a:buNone/>
              <a:defRPr sz="2000"/>
            </a:pPr>
            <a:r>
              <a:t>5</a:t>
            </a:r>
            <a:r>
              <a:rPr b="1"/>
              <a:t>. Content Coupling:</a:t>
            </a:r>
            <a:r>
              <a:t> Content Coupling exists among two modules if they share code, e.g., a branch from one module into another module.</a:t>
            </a:r>
          </a:p>
        </p:txBody>
      </p:sp>
      <p:sp>
        <p:nvSpPr>
          <p:cNvPr id="6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6. External Coupling: External Coupling arises when two modules share an externally imposed data format, communication protocols, or device interface. This is related to communication to external tools and devices.…"/>
          <p:cNvSpPr txBox="1"/>
          <p:nvPr>
            <p:ph type="body" idx="1"/>
          </p:nvPr>
        </p:nvSpPr>
        <p:spPr>
          <a:xfrm>
            <a:off x="113630" y="1443980"/>
            <a:ext cx="8653860" cy="4994920"/>
          </a:xfrm>
          <a:prstGeom prst="rect">
            <a:avLst/>
          </a:prstGeom>
        </p:spPr>
        <p:txBody>
          <a:bodyPr/>
          <a:lstStyle/>
          <a:p>
            <a:pPr marL="0" indent="0" algn="just" defTabSz="457200">
              <a:spcBef>
                <a:spcPts val="0"/>
              </a:spcBef>
              <a:buClrTx/>
              <a:buSzTx/>
              <a:buNone/>
              <a:defRPr sz="2000"/>
            </a:pPr>
            <a:r>
              <a:t>6. </a:t>
            </a:r>
            <a:r>
              <a:rPr b="1"/>
              <a:t>External Coupling</a:t>
            </a:r>
            <a:r>
              <a:t>: External Coupling arises when two modules share an externally imposed data format, communication protocols, or device interface. This is related to communication to external tools and devices.</a:t>
            </a:r>
          </a:p>
          <a:p>
            <a:pPr marL="0" indent="0" algn="just" defTabSz="457200">
              <a:spcBef>
                <a:spcPts val="0"/>
              </a:spcBef>
              <a:buClrTx/>
              <a:buSzTx/>
              <a:buNone/>
              <a:defRPr sz="2000"/>
            </a:pPr>
          </a:p>
          <a:p>
            <a:pPr marL="0" indent="0" algn="just" defTabSz="457200">
              <a:spcBef>
                <a:spcPts val="0"/>
              </a:spcBef>
              <a:buClrTx/>
              <a:buSzTx/>
              <a:buNone/>
              <a:defRPr sz="2000"/>
            </a:pPr>
            <a:r>
              <a:t>7. </a:t>
            </a:r>
            <a:r>
              <a:rPr b="1"/>
              <a:t>Common Coupling</a:t>
            </a:r>
            <a:r>
              <a:t>: Two modules are common coupled if they share information through some global data items.</a:t>
            </a:r>
          </a:p>
          <a:p>
            <a:pPr marL="0" indent="0" algn="just" defTabSz="457200">
              <a:spcBef>
                <a:spcPts val="0"/>
              </a:spcBef>
              <a:buClrTx/>
              <a:buSzTx/>
              <a:buNone/>
              <a:defRPr sz="2000"/>
            </a:pPr>
          </a:p>
          <a:p>
            <a:pPr marL="171450" indent="-171450" algn="just" defTabSz="457200">
              <a:spcBef>
                <a:spcPts val="0"/>
              </a:spcBef>
              <a:defRPr sz="2000"/>
            </a:pPr>
          </a:p>
        </p:txBody>
      </p:sp>
      <p:pic>
        <p:nvPicPr>
          <p:cNvPr id="637" name="Image" descr="Image"/>
          <p:cNvPicPr>
            <a:picLocks noChangeAspect="1"/>
          </p:cNvPicPr>
          <p:nvPr/>
        </p:nvPicPr>
        <p:blipFill>
          <a:blip r:embed="rId2">
            <a:extLst/>
          </a:blip>
          <a:stretch>
            <a:fillRect/>
          </a:stretch>
        </p:blipFill>
        <p:spPr>
          <a:xfrm>
            <a:off x="113630" y="1443980"/>
            <a:ext cx="4193728" cy="2501144"/>
          </a:xfrm>
          <a:prstGeom prst="rect">
            <a:avLst/>
          </a:prstGeom>
          <a:ln w="12700">
            <a:miter lim="400000"/>
          </a:ln>
        </p:spPr>
      </p:pic>
      <p:sp>
        <p:nvSpPr>
          <p:cNvPr id="6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Double-click to edit"/>
          <p:cNvSpPr txBox="1"/>
          <p:nvPr>
            <p:ph type="title" idx="4294967295"/>
          </p:nvPr>
        </p:nvSpPr>
        <p:spPr>
          <a:xfrm>
            <a:off x="1219200" y="990600"/>
            <a:ext cx="6705600" cy="633413"/>
          </a:xfrm>
          <a:prstGeom prst="rect">
            <a:avLst/>
          </a:prstGeom>
        </p:spPr>
        <p:txBody>
          <a:bodyPr>
            <a:normAutofit fontScale="100000" lnSpcReduction="0"/>
          </a:bodyPr>
          <a:lstStyle/>
          <a:p>
            <a:pPr defTabSz="841247">
              <a:defRPr sz="3680"/>
            </a:pPr>
          </a:p>
        </p:txBody>
      </p:sp>
      <p:sp>
        <p:nvSpPr>
          <p:cNvPr id="268" name="Problem of Scope: The requirements given are of unnecessary detail, ill-defined, or not possible to implement.…"/>
          <p:cNvSpPr txBox="1"/>
          <p:nvPr>
            <p:ph type="body" idx="4294967295"/>
          </p:nvPr>
        </p:nvSpPr>
        <p:spPr>
          <a:xfrm>
            <a:off x="1219200" y="1905000"/>
            <a:ext cx="7543800" cy="4191000"/>
          </a:xfrm>
          <a:prstGeom prst="rect">
            <a:avLst/>
          </a:prstGeom>
        </p:spPr>
        <p:txBody>
          <a:bodyPr>
            <a:normAutofit fontScale="100000" lnSpcReduction="0"/>
          </a:bodyPr>
          <a:lstStyle/>
          <a:p>
            <a:pPr algn="just">
              <a:spcBef>
                <a:spcPts val="400"/>
              </a:spcBef>
              <a:buFont typeface="Arial"/>
              <a:defRPr b="1" sz="2000">
                <a:solidFill>
                  <a:srgbClr val="273239"/>
                </a:solidFill>
                <a:latin typeface="Palatino Linotype"/>
                <a:ea typeface="Palatino Linotype"/>
                <a:cs typeface="Palatino Linotype"/>
                <a:sym typeface="Palatino Linotype"/>
              </a:defRPr>
            </a:pPr>
            <a:r>
              <a:t>Problem of Scope: </a:t>
            </a:r>
            <a:r>
              <a:rPr b="0"/>
              <a:t>The requirements given are of unnecessary detail, ill-defined, or not possible to implement.</a:t>
            </a:r>
          </a:p>
          <a:p>
            <a:pPr algn="just">
              <a:buFont typeface="Arial"/>
              <a:defRPr sz="2000">
                <a:solidFill>
                  <a:srgbClr val="273239"/>
                </a:solidFill>
                <a:latin typeface="Palatino Linotype"/>
                <a:ea typeface="Palatino Linotype"/>
                <a:cs typeface="Palatino Linotype"/>
                <a:sym typeface="Palatino Linotype"/>
              </a:defRPr>
            </a:pPr>
          </a:p>
          <a:p>
            <a:pPr algn="just">
              <a:spcBef>
                <a:spcPts val="400"/>
              </a:spcBef>
              <a:buFont typeface="Arial"/>
              <a:defRPr b="1" sz="2000">
                <a:solidFill>
                  <a:srgbClr val="273239"/>
                </a:solidFill>
                <a:latin typeface="Palatino Linotype"/>
                <a:ea typeface="Palatino Linotype"/>
                <a:cs typeface="Palatino Linotype"/>
                <a:sym typeface="Palatino Linotype"/>
              </a:defRPr>
            </a:pPr>
            <a:r>
              <a:t>Problem of Understanding:</a:t>
            </a:r>
            <a:r>
              <a:rPr b="0"/>
              <a:t> Not having a clear-cut understanding between the developer and customer when putting out the requirements needed. Sometimes the customer might not know what they want or the developer might misunderstand one requirement for another.</a:t>
            </a:r>
          </a:p>
          <a:p>
            <a:pPr algn="just">
              <a:buFont typeface="Arial"/>
              <a:defRPr sz="2000">
                <a:solidFill>
                  <a:srgbClr val="273239"/>
                </a:solidFill>
                <a:latin typeface="Palatino Linotype"/>
                <a:ea typeface="Palatino Linotype"/>
                <a:cs typeface="Palatino Linotype"/>
                <a:sym typeface="Palatino Linotype"/>
              </a:defRPr>
            </a:pPr>
          </a:p>
          <a:p>
            <a:pPr algn="just">
              <a:spcBef>
                <a:spcPts val="400"/>
              </a:spcBef>
              <a:buFont typeface="Arial"/>
              <a:defRPr b="1" sz="2000">
                <a:solidFill>
                  <a:srgbClr val="273239"/>
                </a:solidFill>
                <a:latin typeface="Palatino Linotype"/>
                <a:ea typeface="Palatino Linotype"/>
                <a:cs typeface="Palatino Linotype"/>
                <a:sym typeface="Palatino Linotype"/>
              </a:defRPr>
            </a:pPr>
            <a:r>
              <a:t>Problem of Volatility: </a:t>
            </a:r>
            <a:r>
              <a:rPr b="0"/>
              <a:t>Requirements changing over time can cause difficulty in leading a project. It can lead to loss and wastage of resources and time.</a:t>
            </a:r>
          </a:p>
        </p:txBody>
      </p:sp>
      <p:sp>
        <p:nvSpPr>
          <p:cNvPr id="269"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270"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 name="Module Cohesion"/>
          <p:cNvSpPr txBox="1"/>
          <p:nvPr>
            <p:ph type="title"/>
          </p:nvPr>
        </p:nvSpPr>
        <p:spPr>
          <a:xfrm>
            <a:off x="1041400" y="495300"/>
            <a:ext cx="6705600" cy="633413"/>
          </a:xfrm>
          <a:prstGeom prst="rect">
            <a:avLst/>
          </a:prstGeom>
        </p:spPr>
        <p:txBody>
          <a:bodyPr/>
          <a:lstStyle>
            <a:lvl1pPr defTabSz="841247">
              <a:defRPr sz="3680"/>
            </a:lvl1pPr>
          </a:lstStyle>
          <a:p>
            <a:pPr/>
            <a:r>
              <a:t>Module Cohesion</a:t>
            </a:r>
          </a:p>
        </p:txBody>
      </p:sp>
      <p:sp>
        <p:nvSpPr>
          <p:cNvPr id="641" name="- Cohesion defines to the degree to which the elements of a module belong together.…"/>
          <p:cNvSpPr txBox="1"/>
          <p:nvPr>
            <p:ph type="body" idx="1"/>
          </p:nvPr>
        </p:nvSpPr>
        <p:spPr>
          <a:xfrm>
            <a:off x="412129" y="1282700"/>
            <a:ext cx="7964142" cy="5392391"/>
          </a:xfrm>
          <a:prstGeom prst="rect">
            <a:avLst/>
          </a:prstGeom>
        </p:spPr>
        <p:txBody>
          <a:bodyPr/>
          <a:lstStyle/>
          <a:p>
            <a:pPr marL="0" indent="0" algn="just" defTabSz="429768">
              <a:spcBef>
                <a:spcPts val="0"/>
              </a:spcBef>
              <a:buClrTx/>
              <a:buSzTx/>
              <a:buNone/>
              <a:defRPr sz="1879"/>
            </a:pPr>
            <a:r>
              <a:t>- Cohesion defines to the degree to which the elements of a module belong together.</a:t>
            </a:r>
            <a:br/>
          </a:p>
          <a:p>
            <a:pPr marL="0" indent="0" algn="just" defTabSz="429768">
              <a:spcBef>
                <a:spcPts val="0"/>
              </a:spcBef>
              <a:buClrTx/>
              <a:buSzTx/>
              <a:buNone/>
              <a:defRPr sz="1879"/>
            </a:pPr>
            <a:r>
              <a:t>- Cohesion measures the strength of relationships between pieces of functionality within a given module. For example, in highly cohesive systems, functionality is strongly related.</a:t>
            </a:r>
            <a:br/>
          </a:p>
          <a:p>
            <a:pPr marL="0" indent="0" algn="just" defTabSz="429768">
              <a:spcBef>
                <a:spcPts val="0"/>
              </a:spcBef>
              <a:buClrTx/>
              <a:buSzTx/>
              <a:buNone/>
              <a:defRPr sz="1879"/>
            </a:pPr>
            <a:r>
              <a:t>- Cohesion is an </a:t>
            </a:r>
            <a:r>
              <a:rPr b="1"/>
              <a:t>ordinal</a:t>
            </a:r>
            <a:r>
              <a:t> type of measurement and is generally described as "high cohesion" or "low cohesion.”</a:t>
            </a:r>
          </a:p>
          <a:p>
            <a:pPr marL="0" indent="0" algn="just" defTabSz="429768">
              <a:spcBef>
                <a:spcPts val="0"/>
              </a:spcBef>
              <a:buClrTx/>
              <a:buSzTx/>
              <a:buNone/>
              <a:defRPr sz="1879"/>
            </a:pPr>
          </a:p>
          <a:p>
            <a:pPr marL="0" indent="0" algn="just" defTabSz="429768">
              <a:spcBef>
                <a:spcPts val="0"/>
              </a:spcBef>
              <a:buClrTx/>
              <a:buSzTx/>
              <a:buNone/>
              <a:defRPr sz="1879"/>
            </a:pPr>
          </a:p>
        </p:txBody>
      </p:sp>
      <p:pic>
        <p:nvPicPr>
          <p:cNvPr id="642" name="Image" descr="Image"/>
          <p:cNvPicPr>
            <a:picLocks noChangeAspect="1"/>
          </p:cNvPicPr>
          <p:nvPr/>
        </p:nvPicPr>
        <p:blipFill>
          <a:blip r:embed="rId2">
            <a:extLst/>
          </a:blip>
          <a:stretch>
            <a:fillRect/>
          </a:stretch>
        </p:blipFill>
        <p:spPr>
          <a:xfrm>
            <a:off x="412129" y="1282700"/>
            <a:ext cx="3989906" cy="2070011"/>
          </a:xfrm>
          <a:prstGeom prst="rect">
            <a:avLst/>
          </a:prstGeom>
          <a:ln w="12700">
            <a:miter lim="400000"/>
          </a:ln>
        </p:spPr>
      </p:pic>
      <p:sp>
        <p:nvSpPr>
          <p:cNvPr id="6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Types of module cohesion"/>
          <p:cNvSpPr txBox="1"/>
          <p:nvPr>
            <p:ph type="title"/>
          </p:nvPr>
        </p:nvSpPr>
        <p:spPr>
          <a:xfrm>
            <a:off x="1104900" y="609600"/>
            <a:ext cx="6705600" cy="633413"/>
          </a:xfrm>
          <a:prstGeom prst="rect">
            <a:avLst/>
          </a:prstGeom>
        </p:spPr>
        <p:txBody>
          <a:bodyPr/>
          <a:lstStyle>
            <a:lvl1pPr defTabSz="841247">
              <a:defRPr sz="3680"/>
            </a:lvl1pPr>
          </a:lstStyle>
          <a:p>
            <a:pPr/>
            <a:r>
              <a:t>Types of module cohesion</a:t>
            </a:r>
          </a:p>
        </p:txBody>
      </p:sp>
      <p:sp>
        <p:nvSpPr>
          <p:cNvPr id="646" name="Double-click to edit"/>
          <p:cNvSpPr txBox="1"/>
          <p:nvPr>
            <p:ph type="body" idx="1"/>
          </p:nvPr>
        </p:nvSpPr>
        <p:spPr>
          <a:xfrm>
            <a:off x="965001" y="1269355"/>
            <a:ext cx="6542882" cy="5040660"/>
          </a:xfrm>
          <a:prstGeom prst="rect">
            <a:avLst/>
          </a:prstGeom>
        </p:spPr>
        <p:txBody>
          <a:bodyPr/>
          <a:lstStyle/>
          <a:p>
            <a:pPr marL="137160" indent="-137160" defTabSz="365760">
              <a:spcBef>
                <a:spcPts val="200"/>
              </a:spcBef>
              <a:defRPr sz="960"/>
            </a:pPr>
          </a:p>
        </p:txBody>
      </p:sp>
      <p:pic>
        <p:nvPicPr>
          <p:cNvPr id="647" name="Image" descr="Image"/>
          <p:cNvPicPr>
            <a:picLocks noChangeAspect="1"/>
          </p:cNvPicPr>
          <p:nvPr/>
        </p:nvPicPr>
        <p:blipFill>
          <a:blip r:embed="rId2">
            <a:extLst/>
          </a:blip>
          <a:stretch>
            <a:fillRect/>
          </a:stretch>
        </p:blipFill>
        <p:spPr>
          <a:xfrm>
            <a:off x="965001" y="1269355"/>
            <a:ext cx="6282699" cy="4950334"/>
          </a:xfrm>
          <a:prstGeom prst="rect">
            <a:avLst/>
          </a:prstGeom>
          <a:ln w="12700">
            <a:miter lim="400000"/>
          </a:ln>
        </p:spPr>
      </p:pic>
      <p:sp>
        <p:nvSpPr>
          <p:cNvPr id="6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Functional Cohesion: Functional Cohesion is said to exist if different elements of a module, cooperate to achieve a single function.…"/>
          <p:cNvSpPr txBox="1"/>
          <p:nvPr>
            <p:ph type="body" idx="1"/>
          </p:nvPr>
        </p:nvSpPr>
        <p:spPr>
          <a:xfrm>
            <a:off x="148" y="1798885"/>
            <a:ext cx="8382398" cy="3811291"/>
          </a:xfrm>
          <a:prstGeom prst="rect">
            <a:avLst/>
          </a:prstGeom>
        </p:spPr>
        <p:txBody>
          <a:bodyPr/>
          <a:lstStyle/>
          <a:p>
            <a:pPr marL="340226" indent="-200526" algn="just" defTabSz="457200">
              <a:spcBef>
                <a:spcPts val="0"/>
              </a:spcBef>
              <a:buClr>
                <a:srgbClr val="333333"/>
              </a:buClr>
              <a:buSzPct val="100000"/>
              <a:buFont typeface="TimesNewRomanPSMT"/>
              <a:buAutoNum type="arabicPeriod" startAt="1"/>
              <a:defRPr sz="2000"/>
            </a:pPr>
            <a:r>
              <a:rPr b="1"/>
              <a:t>Functional Cohesion:</a:t>
            </a:r>
            <a:r>
              <a:t> Functional Cohesion is said to exist if different elements of a module, cooperate to achieve a single function.</a:t>
            </a:r>
            <a:br/>
          </a:p>
          <a:p>
            <a:pPr marL="340226" indent="-200526" algn="just" defTabSz="457200">
              <a:spcBef>
                <a:spcPts val="0"/>
              </a:spcBef>
              <a:buClr>
                <a:srgbClr val="333333"/>
              </a:buClr>
              <a:buSzPct val="100000"/>
              <a:buFont typeface="TimesNewRomanPSMT"/>
              <a:buAutoNum type="arabicPeriod" startAt="1"/>
              <a:defRPr sz="2000"/>
            </a:pPr>
            <a:r>
              <a:rPr b="1"/>
              <a:t>Sequential Cohesion: </a:t>
            </a:r>
            <a:r>
              <a:t>A module is said to possess sequential cohesion if the elements of a module form the components of the sequence, where the output from one component of the sequence is input to the next.</a:t>
            </a:r>
            <a:br/>
          </a:p>
          <a:p>
            <a:pPr marL="340226" indent="-200526" algn="just" defTabSz="457200">
              <a:spcBef>
                <a:spcPts val="0"/>
              </a:spcBef>
              <a:buClr>
                <a:srgbClr val="333333"/>
              </a:buClr>
              <a:buSzPct val="100000"/>
              <a:buFont typeface="TimesNewRomanPSMT"/>
              <a:buAutoNum type="arabicPeriod" startAt="1"/>
              <a:defRPr sz="2000"/>
            </a:pPr>
            <a:r>
              <a:rPr b="1"/>
              <a:t>Communicational Cohesion</a:t>
            </a:r>
            <a:r>
              <a:t>: A module is said to have communicational cohesion, if all tasks of the module refer to or update the same data structure, e.g., the set of functions defined on an array or a stack</a:t>
            </a:r>
          </a:p>
        </p:txBody>
      </p:sp>
      <p:sp>
        <p:nvSpPr>
          <p:cNvPr id="6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Procedural Cohesion: A module is said to be procedural cohesion if the set of purpose of the module are all parts of a procedure in which particular sequence of steps has to be carried out for achieving a goal, e.g., the algorithm for decoding a message."/>
          <p:cNvSpPr txBox="1"/>
          <p:nvPr>
            <p:ph type="body" idx="1"/>
          </p:nvPr>
        </p:nvSpPr>
        <p:spPr>
          <a:xfrm>
            <a:off x="-99393" y="1266428"/>
            <a:ext cx="8807104" cy="5023992"/>
          </a:xfrm>
          <a:prstGeom prst="rect">
            <a:avLst/>
          </a:prstGeom>
        </p:spPr>
        <p:txBody>
          <a:bodyPr/>
          <a:lstStyle/>
          <a:p>
            <a:pPr marL="330199" indent="-190499" algn="just" defTabSz="457200">
              <a:spcBef>
                <a:spcPts val="0"/>
              </a:spcBef>
              <a:buClr>
                <a:srgbClr val="333333"/>
              </a:buClr>
              <a:buSzPct val="100000"/>
              <a:buFont typeface="TimesNewRomanPSMT"/>
              <a:buAutoNum type="arabicPeriod" startAt="1"/>
              <a:defRPr sz="1900"/>
            </a:pPr>
            <a:r>
              <a:rPr b="1"/>
              <a:t>Procedural Cohesion</a:t>
            </a:r>
            <a:r>
              <a:t>: A module is said to be procedural cohesion if the set of purpose of the module are all parts of a procedure in which particular sequence of steps has to be carried out for achieving a goal, e.g., the algorithm for decoding a message.</a:t>
            </a:r>
            <a:br/>
          </a:p>
          <a:p>
            <a:pPr marL="330199" indent="-190499" algn="just" defTabSz="457200">
              <a:spcBef>
                <a:spcPts val="0"/>
              </a:spcBef>
              <a:buClr>
                <a:srgbClr val="333333"/>
              </a:buClr>
              <a:buSzPct val="100000"/>
              <a:buFont typeface="TimesNewRomanPSMT"/>
              <a:buAutoNum type="arabicPeriod" startAt="1"/>
              <a:defRPr sz="1900"/>
            </a:pPr>
            <a:r>
              <a:rPr b="1"/>
              <a:t>Temporal Cohesion</a:t>
            </a:r>
            <a:r>
              <a:t>: When a module includes functions that are associated by the fact that all the methods must be executed in the same time, the module is said to exhibit temporal cohesion.</a:t>
            </a:r>
            <a:br/>
          </a:p>
          <a:p>
            <a:pPr marL="330199" indent="-190499" algn="just" defTabSz="457200">
              <a:spcBef>
                <a:spcPts val="0"/>
              </a:spcBef>
              <a:buClr>
                <a:srgbClr val="333333"/>
              </a:buClr>
              <a:buSzPct val="100000"/>
              <a:buFont typeface="TimesNewRomanPSMT"/>
              <a:buAutoNum type="arabicPeriod" startAt="1"/>
              <a:defRPr sz="1900"/>
            </a:pPr>
            <a:r>
              <a:rPr b="1"/>
              <a:t>Logical Cohesion</a:t>
            </a:r>
            <a:r>
              <a:t>: A module is said to be logically cohesive if all the elements of the module perform a similar operation. For example Error handling, data input and data output, etc.</a:t>
            </a:r>
            <a:br/>
          </a:p>
          <a:p>
            <a:pPr marL="330199" indent="-190499" algn="just" defTabSz="457200">
              <a:spcBef>
                <a:spcPts val="0"/>
              </a:spcBef>
              <a:buClr>
                <a:srgbClr val="333333"/>
              </a:buClr>
              <a:buSzPct val="100000"/>
              <a:buFont typeface="TimesNewRomanPSMT"/>
              <a:buAutoNum type="arabicPeriod" startAt="1"/>
              <a:defRPr sz="1900"/>
            </a:pPr>
            <a:r>
              <a:rPr b="1"/>
              <a:t>Coincidental Cohesion:</a:t>
            </a:r>
            <a:r>
              <a:t> A module is said to have coincidental cohesion if it performs a set of tasks that are associated with each other very loosely.</a:t>
            </a:r>
          </a:p>
        </p:txBody>
      </p:sp>
      <p:sp>
        <p:nvSpPr>
          <p:cNvPr id="6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Differentiate between coupling and cohesion"/>
          <p:cNvSpPr txBox="1"/>
          <p:nvPr>
            <p:ph type="title"/>
          </p:nvPr>
        </p:nvSpPr>
        <p:spPr>
          <a:xfrm>
            <a:off x="952500" y="304800"/>
            <a:ext cx="6705600" cy="633413"/>
          </a:xfrm>
          <a:prstGeom prst="rect">
            <a:avLst/>
          </a:prstGeom>
        </p:spPr>
        <p:txBody>
          <a:bodyPr/>
          <a:lstStyle>
            <a:lvl1pPr defTabSz="603504">
              <a:defRPr sz="2640"/>
            </a:lvl1pPr>
          </a:lstStyle>
          <a:p>
            <a:pPr/>
            <a:r>
              <a:t>Differentiate between coupling and cohesion</a:t>
            </a:r>
          </a:p>
        </p:txBody>
      </p:sp>
      <p:sp>
        <p:nvSpPr>
          <p:cNvPr id="657" name="Double-click to edit"/>
          <p:cNvSpPr txBox="1"/>
          <p:nvPr>
            <p:ph type="body" idx="1"/>
          </p:nvPr>
        </p:nvSpPr>
        <p:spPr>
          <a:xfrm>
            <a:off x="381000" y="966043"/>
            <a:ext cx="8382000" cy="5237511"/>
          </a:xfrm>
          <a:prstGeom prst="rect">
            <a:avLst/>
          </a:prstGeom>
        </p:spPr>
        <p:txBody>
          <a:bodyPr/>
          <a:lstStyle/>
          <a:p>
            <a:pPr marL="137160" indent="-137160" algn="ctr" defTabSz="365760">
              <a:spcBef>
                <a:spcPts val="200"/>
              </a:spcBef>
              <a:defRPr sz="960"/>
            </a:pPr>
          </a:p>
        </p:txBody>
      </p:sp>
      <p:pic>
        <p:nvPicPr>
          <p:cNvPr id="658" name="Image" descr="Image"/>
          <p:cNvPicPr>
            <a:picLocks noChangeAspect="1"/>
          </p:cNvPicPr>
          <p:nvPr/>
        </p:nvPicPr>
        <p:blipFill>
          <a:blip r:embed="rId2">
            <a:extLst/>
          </a:blip>
          <a:stretch>
            <a:fillRect/>
          </a:stretch>
        </p:blipFill>
        <p:spPr>
          <a:xfrm>
            <a:off x="380999" y="966043"/>
            <a:ext cx="6888513" cy="5140834"/>
          </a:xfrm>
          <a:prstGeom prst="rect">
            <a:avLst/>
          </a:prstGeom>
          <a:ln w="12700">
            <a:miter lim="400000"/>
          </a:ln>
        </p:spPr>
      </p:pic>
      <p:sp>
        <p:nvSpPr>
          <p:cNvPr id="6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Function oriented design"/>
          <p:cNvSpPr txBox="1"/>
          <p:nvPr>
            <p:ph type="title"/>
          </p:nvPr>
        </p:nvSpPr>
        <p:spPr>
          <a:xfrm>
            <a:off x="-50800" y="711200"/>
            <a:ext cx="6705600" cy="633413"/>
          </a:xfrm>
          <a:prstGeom prst="rect">
            <a:avLst/>
          </a:prstGeom>
        </p:spPr>
        <p:txBody>
          <a:bodyPr/>
          <a:lstStyle>
            <a:lvl1pPr defTabSz="841247">
              <a:defRPr sz="3680"/>
            </a:lvl1pPr>
          </a:lstStyle>
          <a:p>
            <a:pPr/>
            <a:r>
              <a:t>Function oriented design</a:t>
            </a:r>
          </a:p>
        </p:txBody>
      </p:sp>
      <p:sp>
        <p:nvSpPr>
          <p:cNvPr id="662" name="Function Oriented design is a method to software design where the model is decomposed into a set of interacting units or modules where each unit or module has a clearly defined function.…"/>
          <p:cNvSpPr txBox="1"/>
          <p:nvPr>
            <p:ph type="body" idx="1"/>
          </p:nvPr>
        </p:nvSpPr>
        <p:spPr>
          <a:xfrm>
            <a:off x="-12949" y="1507827"/>
            <a:ext cx="8922248" cy="5101482"/>
          </a:xfrm>
          <a:prstGeom prst="rect">
            <a:avLst/>
          </a:prstGeom>
        </p:spPr>
        <p:txBody>
          <a:bodyPr/>
          <a:lstStyle/>
          <a:p>
            <a:pPr marL="0" indent="0" algn="just" defTabSz="214884">
              <a:spcBef>
                <a:spcPts val="0"/>
              </a:spcBef>
              <a:buClrTx/>
              <a:buSzTx/>
              <a:buNone/>
              <a:defRPr sz="1974"/>
            </a:pPr>
            <a:r>
              <a:rPr i="1"/>
              <a:t>Function Oriented design is a method to software design where the model is decomposed into a set of interacting units or modules where each unit or module has a clearly defined function.</a:t>
            </a:r>
            <a:r>
              <a:t> </a:t>
            </a:r>
          </a:p>
          <a:p>
            <a:pPr marL="0" indent="0" algn="just" defTabSz="214884">
              <a:spcBef>
                <a:spcPts val="0"/>
              </a:spcBef>
              <a:buClrTx/>
              <a:buSzTx/>
              <a:buNone/>
              <a:defRPr sz="1974"/>
            </a:pPr>
          </a:p>
          <a:p>
            <a:pPr marL="0" indent="0" algn="just" defTabSz="214884">
              <a:spcBef>
                <a:spcPts val="0"/>
              </a:spcBef>
              <a:buClrTx/>
              <a:buSzTx/>
              <a:buNone/>
              <a:defRPr sz="1974"/>
            </a:pPr>
            <a:r>
              <a:t>Thus, the system is designed from a functional viewpoint.</a:t>
            </a:r>
            <a:br/>
          </a:p>
          <a:p>
            <a:pPr marL="0" indent="0" algn="just" defTabSz="214884">
              <a:spcBef>
                <a:spcPts val="0"/>
              </a:spcBef>
              <a:buClrTx/>
              <a:buSzTx/>
              <a:buNone/>
              <a:defRPr b="1" sz="1974"/>
            </a:pPr>
            <a:r>
              <a:t>Generic Procedure</a:t>
            </a:r>
          </a:p>
          <a:p>
            <a:pPr marL="0" indent="0" algn="just" defTabSz="214884">
              <a:spcBef>
                <a:spcPts val="0"/>
              </a:spcBef>
              <a:buClrTx/>
              <a:buSzTx/>
              <a:buNone/>
              <a:defRPr b="1" sz="1974"/>
            </a:pPr>
          </a:p>
          <a:p>
            <a:pPr marL="0" indent="0" algn="just" defTabSz="214884">
              <a:spcBef>
                <a:spcPts val="0"/>
              </a:spcBef>
              <a:buClrTx/>
              <a:buSzTx/>
              <a:buNone/>
              <a:defRPr sz="1974"/>
            </a:pPr>
            <a:r>
              <a:t>Start with a high-level description of what the software/program does. Refine each part of the description by specifying in greater detail the functionality of each part. These points lead to a Top-Down Structure.</a:t>
            </a:r>
          </a:p>
          <a:p>
            <a:pPr marL="0" indent="0" algn="just" defTabSz="214884">
              <a:spcBef>
                <a:spcPts val="0"/>
              </a:spcBef>
              <a:buClrTx/>
              <a:buSzTx/>
              <a:buNone/>
              <a:defRPr sz="1974"/>
            </a:pPr>
            <a:br/>
          </a:p>
          <a:p>
            <a:pPr marL="0" indent="0" algn="just" defTabSz="214884">
              <a:spcBef>
                <a:spcPts val="0"/>
              </a:spcBef>
              <a:buClrTx/>
              <a:buSzTx/>
              <a:buNone/>
              <a:defRPr sz="1974"/>
            </a:pPr>
          </a:p>
          <a:p>
            <a:pPr marL="0" indent="0" algn="just" defTabSz="214884">
              <a:spcBef>
                <a:spcPts val="0"/>
              </a:spcBef>
              <a:buClrTx/>
              <a:buSzTx/>
              <a:buNone/>
              <a:defRPr sz="1974"/>
            </a:pPr>
          </a:p>
        </p:txBody>
      </p:sp>
      <p:sp>
        <p:nvSpPr>
          <p:cNvPr id="6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Double-click to edit"/>
          <p:cNvSpPr txBox="1"/>
          <p:nvPr>
            <p:ph type="body" idx="1"/>
          </p:nvPr>
        </p:nvSpPr>
        <p:spPr>
          <a:xfrm>
            <a:off x="1905000" y="871562"/>
            <a:ext cx="6868468" cy="5600254"/>
          </a:xfrm>
          <a:prstGeom prst="rect">
            <a:avLst/>
          </a:prstGeom>
        </p:spPr>
        <p:txBody>
          <a:bodyPr/>
          <a:lstStyle/>
          <a:p>
            <a:pPr/>
          </a:p>
        </p:txBody>
      </p:sp>
      <p:pic>
        <p:nvPicPr>
          <p:cNvPr id="666" name="Image" descr="Image"/>
          <p:cNvPicPr>
            <a:picLocks noChangeAspect="1"/>
          </p:cNvPicPr>
          <p:nvPr/>
        </p:nvPicPr>
        <p:blipFill>
          <a:blip r:embed="rId2">
            <a:extLst/>
          </a:blip>
          <a:stretch>
            <a:fillRect/>
          </a:stretch>
        </p:blipFill>
        <p:spPr>
          <a:xfrm>
            <a:off x="1905000" y="871562"/>
            <a:ext cx="6360836" cy="5220181"/>
          </a:xfrm>
          <a:prstGeom prst="rect">
            <a:avLst/>
          </a:prstGeom>
          <a:ln w="12700">
            <a:miter lim="400000"/>
          </a:ln>
        </p:spPr>
      </p:pic>
      <p:sp>
        <p:nvSpPr>
          <p:cNvPr id="6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Dataflow diagram"/>
          <p:cNvSpPr txBox="1"/>
          <p:nvPr>
            <p:ph type="title"/>
          </p:nvPr>
        </p:nvSpPr>
        <p:spPr>
          <a:prstGeom prst="rect">
            <a:avLst/>
          </a:prstGeom>
        </p:spPr>
        <p:txBody>
          <a:bodyPr/>
          <a:lstStyle>
            <a:lvl1pPr defTabSz="841247">
              <a:defRPr sz="3680"/>
            </a:lvl1pPr>
          </a:lstStyle>
          <a:p>
            <a:pPr/>
            <a:r>
              <a:t>Dataflow diagram</a:t>
            </a:r>
          </a:p>
        </p:txBody>
      </p:sp>
      <p:sp>
        <p:nvSpPr>
          <p:cNvPr id="670" name="- Data-flow design is concerned with designing a series of functional transformations that convert system inputs into the required outputs.…"/>
          <p:cNvSpPr txBox="1"/>
          <p:nvPr>
            <p:ph type="body" idx="1"/>
          </p:nvPr>
        </p:nvSpPr>
        <p:spPr>
          <a:xfrm>
            <a:off x="710902" y="1905000"/>
            <a:ext cx="8052098" cy="4191000"/>
          </a:xfrm>
          <a:prstGeom prst="rect">
            <a:avLst/>
          </a:prstGeom>
        </p:spPr>
        <p:txBody>
          <a:bodyPr/>
          <a:lstStyle/>
          <a:p>
            <a:pPr marL="0" indent="0" algn="just" defTabSz="434340">
              <a:spcBef>
                <a:spcPts val="0"/>
              </a:spcBef>
              <a:buClrTx/>
              <a:buSzTx/>
              <a:buNone/>
              <a:defRPr sz="1900"/>
            </a:pPr>
            <a:r>
              <a:t>- Data-flow design is concerned with designing a series of functional transformations that convert system inputs into the required outputs. </a:t>
            </a:r>
            <a:br/>
          </a:p>
          <a:p>
            <a:pPr marL="0" indent="0" algn="just" defTabSz="434340">
              <a:spcBef>
                <a:spcPts val="0"/>
              </a:spcBef>
              <a:buClrTx/>
              <a:buSzTx/>
              <a:buNone/>
              <a:defRPr sz="1900"/>
            </a:pPr>
            <a:r>
              <a:t>- The design is described as data-flow diagrams. These diagrams show how data flows through a system and how the output is derived from the input through a series of functional transformations.</a:t>
            </a:r>
            <a:br/>
          </a:p>
          <a:p>
            <a:pPr marL="0" indent="0" algn="just" defTabSz="434340">
              <a:spcBef>
                <a:spcPts val="0"/>
              </a:spcBef>
              <a:buClrTx/>
              <a:buSzTx/>
              <a:buNone/>
              <a:defRPr sz="1900"/>
            </a:pPr>
            <a:r>
              <a:t>- Data-flow diagrams are a useful and intuitive way of describing a system. </a:t>
            </a:r>
            <a:br/>
          </a:p>
          <a:p>
            <a:pPr marL="0" indent="0" algn="just" defTabSz="434340">
              <a:spcBef>
                <a:spcPts val="0"/>
              </a:spcBef>
              <a:buClrTx/>
              <a:buSzTx/>
              <a:buNone/>
              <a:defRPr sz="1900"/>
            </a:pPr>
            <a:r>
              <a:t>- They are generally understandable without specialized training, notably if control information is excluded.</a:t>
            </a:r>
            <a:br/>
            <a:r>
              <a:t> </a:t>
            </a:r>
          </a:p>
          <a:p>
            <a:pPr marL="0" indent="0" algn="just" defTabSz="434340">
              <a:spcBef>
                <a:spcPts val="0"/>
              </a:spcBef>
              <a:buClrTx/>
              <a:buSzTx/>
              <a:buNone/>
              <a:defRPr sz="1900"/>
            </a:pPr>
            <a:r>
              <a:t>- They show end-to-end processing. That is the flow of processing from when data enters the system to where it leaves the system can be traced.</a:t>
            </a:r>
          </a:p>
        </p:txBody>
      </p:sp>
      <p:sp>
        <p:nvSpPr>
          <p:cNvPr id="6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Data Dictionaries"/>
          <p:cNvSpPr txBox="1"/>
          <p:nvPr>
            <p:ph type="title"/>
          </p:nvPr>
        </p:nvSpPr>
        <p:spPr>
          <a:xfrm>
            <a:off x="1219200" y="990600"/>
            <a:ext cx="3781029" cy="633413"/>
          </a:xfrm>
          <a:prstGeom prst="rect">
            <a:avLst/>
          </a:prstGeom>
        </p:spPr>
        <p:txBody>
          <a:bodyPr/>
          <a:lstStyle>
            <a:lvl1pPr defTabSz="841247">
              <a:defRPr sz="3680"/>
            </a:lvl1pPr>
          </a:lstStyle>
          <a:p>
            <a:pPr/>
            <a:r>
              <a:t>Data Dictionaries</a:t>
            </a:r>
          </a:p>
        </p:txBody>
      </p:sp>
      <p:sp>
        <p:nvSpPr>
          <p:cNvPr id="674" name="- A data dictionary lists all data elements appearing in the DFD model of a system.…"/>
          <p:cNvSpPr txBox="1"/>
          <p:nvPr>
            <p:ph type="body" idx="1"/>
          </p:nvPr>
        </p:nvSpPr>
        <p:spPr>
          <a:xfrm>
            <a:off x="669280" y="2044700"/>
            <a:ext cx="7691587" cy="4191000"/>
          </a:xfrm>
          <a:prstGeom prst="rect">
            <a:avLst/>
          </a:prstGeom>
        </p:spPr>
        <p:txBody>
          <a:bodyPr/>
          <a:lstStyle/>
          <a:p>
            <a:pPr marL="0" indent="0" algn="just" defTabSz="457200">
              <a:spcBef>
                <a:spcPts val="0"/>
              </a:spcBef>
              <a:buClrTx/>
              <a:buSzTx/>
              <a:buNone/>
              <a:defRPr sz="1800"/>
            </a:pPr>
            <a:r>
              <a:t>- A data dictionary lists all data elements appearing in the DFD model of a system. </a:t>
            </a:r>
          </a:p>
          <a:p>
            <a:pPr marL="0" indent="0" algn="just" defTabSz="457200">
              <a:spcBef>
                <a:spcPts val="0"/>
              </a:spcBef>
              <a:buClrTx/>
              <a:buSzTx/>
              <a:buNone/>
              <a:defRPr sz="1800"/>
            </a:pPr>
          </a:p>
          <a:p>
            <a:pPr marL="0" indent="0" algn="just" defTabSz="457200">
              <a:spcBef>
                <a:spcPts val="0"/>
              </a:spcBef>
              <a:buClrTx/>
              <a:buSzTx/>
              <a:buNone/>
              <a:defRPr sz="1800"/>
            </a:pPr>
            <a:r>
              <a:t>- The data items listed contain all data flows and the contents of all data stores looking on the DFDs in the DFD model of a system.</a:t>
            </a:r>
          </a:p>
          <a:p>
            <a:pPr marL="0" indent="0" algn="just" defTabSz="457200">
              <a:spcBef>
                <a:spcPts val="0"/>
              </a:spcBef>
              <a:buClrTx/>
              <a:buSzTx/>
              <a:buNone/>
              <a:defRPr sz="1800"/>
            </a:pPr>
          </a:p>
          <a:p>
            <a:pPr marL="0" indent="0" algn="just" defTabSz="457200">
              <a:spcBef>
                <a:spcPts val="0"/>
              </a:spcBef>
              <a:buClrTx/>
              <a:buSzTx/>
              <a:buNone/>
              <a:defRPr sz="1800"/>
            </a:pPr>
            <a:r>
              <a:t>- A data dictionary lists the objective of all data items and the definition of all composite data elements in terms of their component data items.</a:t>
            </a:r>
          </a:p>
          <a:p>
            <a:pPr marL="0" indent="0" algn="just" defTabSz="457200">
              <a:spcBef>
                <a:spcPts val="0"/>
              </a:spcBef>
              <a:buClrTx/>
              <a:buSzTx/>
              <a:buNone/>
              <a:defRPr sz="1800"/>
            </a:pPr>
          </a:p>
          <a:p>
            <a:pPr marL="0" indent="0" algn="just" defTabSz="457200">
              <a:spcBef>
                <a:spcPts val="0"/>
              </a:spcBef>
              <a:buClrTx/>
              <a:buSzTx/>
              <a:buNone/>
              <a:defRPr sz="1800"/>
            </a:pPr>
            <a:r>
              <a:t>- For the smallest units of data elements, the data dictionary lists their name and their type.</a:t>
            </a:r>
          </a:p>
        </p:txBody>
      </p:sp>
      <p:sp>
        <p:nvSpPr>
          <p:cNvPr id="6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A data dictionary plays a significant role in any software development process because of the following reasons:…"/>
          <p:cNvSpPr txBox="1"/>
          <p:nvPr>
            <p:ph type="body" idx="1"/>
          </p:nvPr>
        </p:nvSpPr>
        <p:spPr>
          <a:xfrm>
            <a:off x="-17215" y="1803400"/>
            <a:ext cx="8792915" cy="4191000"/>
          </a:xfrm>
          <a:prstGeom prst="rect">
            <a:avLst/>
          </a:prstGeom>
        </p:spPr>
        <p:txBody>
          <a:bodyPr/>
          <a:lstStyle/>
          <a:p>
            <a:pPr marL="0" indent="0" algn="just" defTabSz="457200">
              <a:spcBef>
                <a:spcPts val="0"/>
              </a:spcBef>
              <a:buClrTx/>
              <a:buSzTx/>
              <a:buNone/>
              <a:defRPr sz="2000"/>
            </a:pPr>
            <a:r>
              <a:t>A data dictionary plays a significant role in any software development process because of the following reasons:</a:t>
            </a:r>
            <a:br/>
          </a:p>
          <a:p>
            <a:pPr marL="340226" indent="-200526" algn="just" defTabSz="457200">
              <a:spcBef>
                <a:spcPts val="0"/>
              </a:spcBef>
              <a:buClr>
                <a:srgbClr val="333333"/>
              </a:buClr>
              <a:buSzPct val="100000"/>
              <a:buFont typeface="TimesNewRomanPSMT"/>
              <a:buChar char="◦"/>
              <a:defRPr sz="2000"/>
            </a:pPr>
            <a:r>
              <a:t>A Data dictionary provides a standard language for all relevant information for use by engineers working in a project. </a:t>
            </a:r>
            <a:br/>
          </a:p>
          <a:p>
            <a:pPr marL="340226" indent="-200526" algn="just" defTabSz="457200">
              <a:spcBef>
                <a:spcPts val="0"/>
              </a:spcBef>
              <a:buClr>
                <a:srgbClr val="333333"/>
              </a:buClr>
              <a:buSzPct val="100000"/>
              <a:buFont typeface="TimesNewRomanPSMT"/>
              <a:buChar char="◦"/>
              <a:defRPr sz="2000"/>
            </a:pPr>
            <a:r>
              <a:t>A consistent vocabulary for data items is essential since, in large projects, different engineers of the project tend to use different terms to refer to the same data, which unnecessarily causes confusion.</a:t>
            </a:r>
            <a:br/>
          </a:p>
          <a:p>
            <a:pPr marL="340226" indent="-200526" algn="just" defTabSz="457200">
              <a:spcBef>
                <a:spcPts val="0"/>
              </a:spcBef>
              <a:buClr>
                <a:srgbClr val="333333"/>
              </a:buClr>
              <a:buSzPct val="100000"/>
              <a:buFont typeface="TimesNewRomanPSMT"/>
              <a:buChar char="◦"/>
              <a:defRPr sz="2000"/>
            </a:pPr>
            <a:r>
              <a:t>The data dictionary provides the analyst with a means to determine the definition of various data structures in terms of their component elements.</a:t>
            </a:r>
          </a:p>
        </p:txBody>
      </p:sp>
      <p:sp>
        <p:nvSpPr>
          <p:cNvPr id="6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old Stripes">
  <a:themeElements>
    <a:clrScheme name="Bold Stripes">
      <a:dk1>
        <a:srgbClr val="000000"/>
      </a:dk1>
      <a:lt1>
        <a:srgbClr val="EAEAEA"/>
      </a:lt1>
      <a:dk2>
        <a:srgbClr val="A7A7A7"/>
      </a:dk2>
      <a:lt2>
        <a:srgbClr val="535353"/>
      </a:lt2>
      <a:accent1>
        <a:srgbClr val="8F8F8F"/>
      </a:accent1>
      <a:accent2>
        <a:srgbClr val="7C7C7C"/>
      </a:accent2>
      <a:accent3>
        <a:srgbClr val="9BBB59"/>
      </a:accent3>
      <a:accent4>
        <a:srgbClr val="8064A2"/>
      </a:accent4>
      <a:accent5>
        <a:srgbClr val="4BACC6"/>
      </a:accent5>
      <a:accent6>
        <a:srgbClr val="F79646"/>
      </a:accent6>
      <a:hlink>
        <a:srgbClr val="0000FF"/>
      </a:hlink>
      <a:folHlink>
        <a:srgbClr val="FF00FF"/>
      </a:folHlink>
    </a:clrScheme>
    <a:fontScheme name="Bold Stripes">
      <a:majorFont>
        <a:latin typeface="Helvetica"/>
        <a:ea typeface="Helvetica"/>
        <a:cs typeface="Helvetica"/>
      </a:majorFont>
      <a:minorFont>
        <a:latin typeface="Arial"/>
        <a:ea typeface="Arial"/>
        <a:cs typeface="Arial"/>
      </a:minorFont>
    </a:fontScheme>
    <a:fmtScheme name="Bold Strip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old Stripes">
  <a:themeElements>
    <a:clrScheme name="Bold Stripes">
      <a:dk1>
        <a:srgbClr val="000000"/>
      </a:dk1>
      <a:lt1>
        <a:srgbClr val="FFFFFF"/>
      </a:lt1>
      <a:dk2>
        <a:srgbClr val="A7A7A7"/>
      </a:dk2>
      <a:lt2>
        <a:srgbClr val="535353"/>
      </a:lt2>
      <a:accent1>
        <a:srgbClr val="8F8F8F"/>
      </a:accent1>
      <a:accent2>
        <a:srgbClr val="7C7C7C"/>
      </a:accent2>
      <a:accent3>
        <a:srgbClr val="9BBB59"/>
      </a:accent3>
      <a:accent4>
        <a:srgbClr val="8064A2"/>
      </a:accent4>
      <a:accent5>
        <a:srgbClr val="4BACC6"/>
      </a:accent5>
      <a:accent6>
        <a:srgbClr val="F79646"/>
      </a:accent6>
      <a:hlink>
        <a:srgbClr val="0000FF"/>
      </a:hlink>
      <a:folHlink>
        <a:srgbClr val="FF00FF"/>
      </a:folHlink>
    </a:clrScheme>
    <a:fontScheme name="Bold Stripes">
      <a:majorFont>
        <a:latin typeface="Helvetica"/>
        <a:ea typeface="Helvetica"/>
        <a:cs typeface="Helvetica"/>
      </a:majorFont>
      <a:minorFont>
        <a:latin typeface="Arial"/>
        <a:ea typeface="Arial"/>
        <a:cs typeface="Arial"/>
      </a:minorFont>
    </a:fontScheme>
    <a:fmtScheme name="Bold Strip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